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Gill Sans" panose="020B0604020202020204" charset="0"/>
      <p:regular r:id="rId24"/>
      <p:bold r:id="rId25"/>
    </p:embeddedFont>
    <p:embeddedFont>
      <p:font typeface="Montserrat" panose="00000500000000000000" pitchFamily="2" charset="0"/>
      <p:regular r:id="rId26"/>
      <p:bold r:id="rId27"/>
      <p:italic r:id="rId28"/>
      <p:boldItalic r:id="rId29"/>
    </p:embeddedFont>
    <p:embeddedFont>
      <p:font typeface="Tw Cen MT" panose="020B0602020104020603" pitchFamily="34"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EC1kSXere4c9hEbRGtdIQ5QHl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 name="Google Shape;4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6A3E67-A150-4A06-B21C-E64E3E153801}" type="datetimeFigureOut">
              <a:rPr lang="en-IN" smtClean="0"/>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4921350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6A3E67-A150-4A06-B21C-E64E3E153801}" type="datetimeFigureOut">
              <a:rPr lang="en-IN" smtClean="0"/>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365329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6A3E67-A150-4A06-B21C-E64E3E153801}" type="datetimeFigureOut">
              <a:rPr lang="en-IN" smtClean="0"/>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773602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6A3E67-A150-4A06-B21C-E64E3E153801}" type="datetimeFigureOut">
              <a:rPr lang="en-IN" smtClean="0"/>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0165546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6A3E67-A150-4A06-B21C-E64E3E153801}" type="datetimeFigureOut">
              <a:rPr lang="en-IN" smtClean="0"/>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1991784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E26A3E67-A150-4A06-B21C-E64E3E153801}" type="datetimeFigureOut">
              <a:rPr lang="en-IN" smtClean="0"/>
              <a:t>14-07-2023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584182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E26A3E67-A150-4A06-B21C-E64E3E153801}" type="datetimeFigureOut">
              <a:rPr lang="en-IN" smtClean="0"/>
              <a:t>14-07-2023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5921417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A3E67-A150-4A06-B21C-E64E3E153801}" type="datetimeFigureOut">
              <a:rPr lang="en-IN" smtClean="0"/>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1753941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A3E67-A150-4A06-B21C-E64E3E153801}" type="datetimeFigureOut">
              <a:rPr lang="en-IN" smtClean="0"/>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9894690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A3E67-A150-4A06-B21C-E64E3E153801}" type="datetimeFigureOut">
              <a:rPr lang="en-IN" smtClean="0"/>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6081327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6A3E67-A150-4A06-B21C-E64E3E153801}" type="datetimeFigureOut">
              <a:rPr lang="en-IN" smtClean="0"/>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516751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6A3E67-A150-4A06-B21C-E64E3E153801}" type="datetimeFigureOut">
              <a:rPr lang="en-IN" smtClean="0"/>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542626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A3E67-A150-4A06-B21C-E64E3E153801}" type="datetimeFigureOut">
              <a:rPr lang="en-IN" smtClean="0"/>
              <a:t>14-07-2023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3085108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6A3E67-A150-4A06-B21C-E64E3E153801}" type="datetimeFigureOut">
              <a:rPr lang="en-IN" smtClean="0"/>
              <a:t>14-07-2023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108041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E26A3E67-A150-4A06-B21C-E64E3E153801}" type="datetimeFigureOut">
              <a:rPr lang="en-IN" smtClean="0"/>
              <a:t>14-07-2023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220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6A3E67-A150-4A06-B21C-E64E3E153801}" type="datetimeFigureOut">
              <a:rPr lang="en-IN" smtClean="0"/>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51796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6A3E67-A150-4A06-B21C-E64E3E153801}" type="datetimeFigureOut">
              <a:rPr lang="en-IN" smtClean="0"/>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644846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E26A3E67-A150-4A06-B21C-E64E3E153801}" type="datetimeFigureOut">
              <a:rPr lang="en-IN" smtClean="0"/>
              <a:t>14-07-2023</a:t>
            </a:fld>
            <a:endParaRPr lang="en-IN"/>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IN"/>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5163114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1026" name="Picture 2" descr="Using GIFS to visualize the effects of the location and ...">
            <a:extLst>
              <a:ext uri="{FF2B5EF4-FFF2-40B4-BE49-F238E27FC236}">
                <a16:creationId xmlns:a16="http://schemas.microsoft.com/office/drawing/2014/main" id="{39B838A7-A692-FAE4-FE0A-B01F9EB97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47;p1"/>
          <p:cNvSpPr txBox="1">
            <a:spLocks noGrp="1"/>
          </p:cNvSpPr>
          <p:nvPr>
            <p:ph type="ctrTitle"/>
          </p:nvPr>
        </p:nvSpPr>
        <p:spPr>
          <a:xfrm>
            <a:off x="1045030" y="0"/>
            <a:ext cx="7462156" cy="5143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Capstone Project</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a:latin typeface="Montserrat"/>
                <a:ea typeface="Montserrat"/>
                <a:cs typeface="Montserrat"/>
                <a:sym typeface="Montserrat"/>
              </a:rPr>
              <a:t>Airbnb Bookings Analysis</a:t>
            </a:r>
            <a:endParaRPr sz="3600" b="1" dirty="0">
              <a:latin typeface="Montserrat"/>
              <a:ea typeface="Montserrat"/>
              <a:cs typeface="Montserrat"/>
              <a:sym typeface="Montserrat"/>
            </a:endParaRPr>
          </a:p>
          <a:p>
            <a:pPr marL="0" lvl="0" indent="0" algn="ctr" rtl="0">
              <a:lnSpc>
                <a:spcPct val="100000"/>
              </a:lnSpc>
              <a:spcBef>
                <a:spcPts val="0"/>
              </a:spcBef>
              <a:spcAft>
                <a:spcPts val="0"/>
              </a:spcAft>
              <a:buSzPts val="5200"/>
              <a:buNone/>
            </a:pPr>
            <a:br>
              <a:rPr lang="en-GB" sz="3600" b="1" dirty="0">
                <a:solidFill>
                  <a:schemeClr val="lt1"/>
                </a:solidFill>
                <a:latin typeface="Montserrat"/>
                <a:ea typeface="Montserrat"/>
                <a:cs typeface="Montserrat"/>
                <a:sym typeface="Montserrat"/>
              </a:rPr>
            </a:br>
            <a:br>
              <a:rPr lang="en-GB" sz="3600" b="1" dirty="0">
                <a:solidFill>
                  <a:schemeClr val="lt1"/>
                </a:solidFill>
                <a:latin typeface="Montserrat"/>
                <a:ea typeface="Montserrat"/>
                <a:cs typeface="Montserrat"/>
                <a:sym typeface="Montserrat"/>
              </a:rPr>
            </a:br>
            <a:br>
              <a:rPr lang="en-GB" sz="3600" b="1" dirty="0">
                <a:solidFill>
                  <a:schemeClr val="lt1"/>
                </a:solidFill>
                <a:latin typeface="Montserrat"/>
                <a:ea typeface="Montserrat"/>
                <a:cs typeface="Montserrat"/>
                <a:sym typeface="Montserrat"/>
              </a:rPr>
            </a:br>
            <a:br>
              <a:rPr lang="en-GB" sz="3600" b="1" dirty="0">
                <a:solidFill>
                  <a:schemeClr val="lt1"/>
                </a:solidFill>
                <a:latin typeface="Montserrat"/>
                <a:ea typeface="Montserrat"/>
                <a:cs typeface="Montserrat"/>
                <a:sym typeface="Montserrat"/>
              </a:rPr>
            </a:br>
            <a:r>
              <a:rPr lang="en-IN" sz="2000" b="1" dirty="0">
                <a:latin typeface="Montserrat"/>
                <a:ea typeface="Montserrat"/>
                <a:cs typeface="Montserrat"/>
                <a:sym typeface="Montserrat"/>
              </a:rPr>
              <a:t>BY </a:t>
            </a:r>
            <a:br>
              <a:rPr lang="en-IN" sz="2000" b="1" dirty="0">
                <a:latin typeface="Montserrat"/>
                <a:ea typeface="Montserrat"/>
                <a:cs typeface="Montserrat"/>
                <a:sym typeface="Montserrat"/>
              </a:rPr>
            </a:br>
            <a:r>
              <a:rPr lang="en-IN" sz="2000" b="1" dirty="0">
                <a:latin typeface="Montserrat"/>
                <a:ea typeface="Montserrat"/>
                <a:cs typeface="Montserrat"/>
                <a:sym typeface="Montserrat"/>
              </a:rPr>
              <a:t>AGNIV PAUL</a:t>
            </a: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7"/>
          <p:cNvSpPr txBox="1"/>
          <p:nvPr/>
        </p:nvSpPr>
        <p:spPr>
          <a:xfrm>
            <a:off x="120187" y="307777"/>
            <a:ext cx="8420985"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Arial"/>
                <a:ea typeface="Arial"/>
                <a:cs typeface="Arial"/>
                <a:sym typeface="Arial"/>
              </a:rPr>
              <a:t>No of list made by host across Neighbourhood</a:t>
            </a:r>
            <a:endParaRPr sz="2000" dirty="0"/>
          </a:p>
        </p:txBody>
      </p:sp>
      <p:sp>
        <p:nvSpPr>
          <p:cNvPr id="102" name="Google Shape;102;p37"/>
          <p:cNvSpPr txBox="1"/>
          <p:nvPr/>
        </p:nvSpPr>
        <p:spPr>
          <a:xfrm>
            <a:off x="233916" y="4381289"/>
            <a:ext cx="8910084" cy="307777"/>
          </a:xfrm>
          <a:prstGeom prst="rect">
            <a:avLst/>
          </a:prstGeom>
          <a:noFill/>
          <a:ln>
            <a:noFill/>
          </a:ln>
        </p:spPr>
        <p:txBody>
          <a:bodyPr spcFirstLastPara="1" wrap="square" lIns="91425" tIns="45700" rIns="91425" bIns="45700" anchor="t" anchorCtr="0">
            <a:spAutoFit/>
          </a:bodyPr>
          <a:lstStyle/>
          <a:p>
            <a:pPr marL="457200" marR="0" lvl="0" indent="-317500" algn="ctr" rtl="0">
              <a:lnSpc>
                <a:spcPct val="100000"/>
              </a:lnSpc>
              <a:spcBef>
                <a:spcPts val="0"/>
              </a:spcBef>
              <a:spcAft>
                <a:spcPts val="0"/>
              </a:spcAft>
              <a:buClr>
                <a:srgbClr val="000000"/>
              </a:buClr>
              <a:buSzPts val="1400"/>
              <a:buChar char="●"/>
            </a:pPr>
            <a:r>
              <a:rPr lang="en-GB" sz="1400" b="1" i="0" u="none" strike="noStrike" cap="none" dirty="0">
                <a:solidFill>
                  <a:srgbClr val="000000"/>
                </a:solidFill>
              </a:rPr>
              <a:t>Most of peoples wants to live in Williamsburg and Bedford-Stuyvesant.</a:t>
            </a:r>
            <a:endParaRPr b="1" dirty="0"/>
          </a:p>
        </p:txBody>
      </p:sp>
      <p:pic>
        <p:nvPicPr>
          <p:cNvPr id="3074" name="Picture 2">
            <a:extLst>
              <a:ext uri="{FF2B5EF4-FFF2-40B4-BE49-F238E27FC236}">
                <a16:creationId xmlns:a16="http://schemas.microsoft.com/office/drawing/2014/main" id="{7484E934-DA4C-0B2F-0CCC-878DD5A6E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17" y="996043"/>
            <a:ext cx="8645388" cy="32820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6"/>
          <p:cNvSpPr txBox="1"/>
          <p:nvPr/>
        </p:nvSpPr>
        <p:spPr>
          <a:xfrm>
            <a:off x="5114696" y="2827571"/>
            <a:ext cx="3571423" cy="8771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GB" sz="1700" b="1" i="0" u="none" strike="noStrike" cap="none" dirty="0">
                <a:latin typeface="Montserrat"/>
                <a:ea typeface="Montserrat"/>
                <a:cs typeface="Montserrat"/>
                <a:sym typeface="Montserrat"/>
              </a:rPr>
              <a:t>There are 221 unique neighbourhoods falls under 5 groups</a:t>
            </a:r>
            <a:endParaRPr sz="1700" b="0" i="0" u="none" strike="noStrike" cap="none" dirty="0">
              <a:latin typeface="Arial"/>
              <a:ea typeface="Arial"/>
              <a:cs typeface="Arial"/>
              <a:sym typeface="Arial"/>
            </a:endParaRPr>
          </a:p>
        </p:txBody>
      </p:sp>
      <p:sp>
        <p:nvSpPr>
          <p:cNvPr id="110" name="Google Shape;110;p6"/>
          <p:cNvSpPr txBox="1"/>
          <p:nvPr/>
        </p:nvSpPr>
        <p:spPr>
          <a:xfrm>
            <a:off x="251011" y="601949"/>
            <a:ext cx="8377200"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Arial"/>
                <a:ea typeface="Arial"/>
                <a:cs typeface="Arial"/>
                <a:sym typeface="Arial"/>
              </a:rPr>
              <a:t>Location of Neighbourhood Groups</a:t>
            </a:r>
            <a:endParaRPr sz="2000"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111" name="Google Shape;111;p6"/>
          <p:cNvPicPr preferRelativeResize="0"/>
          <p:nvPr/>
        </p:nvPicPr>
        <p:blipFill rotWithShape="1">
          <a:blip r:embed="rId3">
            <a:alphaModFix/>
          </a:blip>
          <a:srcRect t="-2624" r="54225" b="81029"/>
          <a:stretch/>
        </p:blipFill>
        <p:spPr>
          <a:xfrm>
            <a:off x="5056788" y="1395490"/>
            <a:ext cx="3571423" cy="946297"/>
          </a:xfrm>
          <a:prstGeom prst="rect">
            <a:avLst/>
          </a:prstGeom>
          <a:noFill/>
          <a:ln>
            <a:noFill/>
          </a:ln>
        </p:spPr>
      </p:pic>
      <p:pic>
        <p:nvPicPr>
          <p:cNvPr id="4100" name="Picture 4">
            <a:extLst>
              <a:ext uri="{FF2B5EF4-FFF2-40B4-BE49-F238E27FC236}">
                <a16:creationId xmlns:a16="http://schemas.microsoft.com/office/drawing/2014/main" id="{1561422F-DDEE-6267-576E-9E0EB2C6A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89" y="1475021"/>
            <a:ext cx="4276725" cy="270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8"/>
          <p:cNvSpPr txBox="1"/>
          <p:nvPr/>
        </p:nvSpPr>
        <p:spPr>
          <a:xfrm>
            <a:off x="63043" y="473529"/>
            <a:ext cx="85035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Arial"/>
                <a:ea typeface="Arial"/>
                <a:cs typeface="Arial"/>
                <a:sym typeface="Arial"/>
              </a:rPr>
              <a:t>Price distribution across neighbourhood group </a:t>
            </a:r>
            <a:endParaRPr sz="2400" b="1"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GB" sz="2400" b="1" i="0" u="none" strike="noStrike" cap="none" dirty="0">
                <a:latin typeface="Arial"/>
                <a:ea typeface="Arial"/>
                <a:cs typeface="Arial"/>
                <a:sym typeface="Arial"/>
              </a:rPr>
              <a:t>( </a:t>
            </a:r>
            <a:r>
              <a:rPr lang="en-GB" sz="2000" b="1" i="0" u="none" strike="noStrike" cap="none" dirty="0">
                <a:latin typeface="Arial"/>
                <a:ea typeface="Arial"/>
                <a:cs typeface="Arial"/>
                <a:sym typeface="Arial"/>
              </a:rPr>
              <a:t>which room type are most expensive and where it is located </a:t>
            </a:r>
            <a:r>
              <a:rPr lang="en-GB" sz="2400" b="1" i="0" u="none" strike="noStrike" cap="none" dirty="0">
                <a:latin typeface="Arial"/>
                <a:ea typeface="Arial"/>
                <a:cs typeface="Arial"/>
                <a:sym typeface="Arial"/>
              </a:rPr>
              <a:t>)</a:t>
            </a:r>
            <a:endParaRPr sz="2000" dirty="0"/>
          </a:p>
        </p:txBody>
      </p:sp>
      <p:sp>
        <p:nvSpPr>
          <p:cNvPr id="118" name="Google Shape;118;p38"/>
          <p:cNvSpPr txBox="1"/>
          <p:nvPr/>
        </p:nvSpPr>
        <p:spPr>
          <a:xfrm>
            <a:off x="169173" y="1763924"/>
            <a:ext cx="4476306"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Manhattan has the highest price for room types with Entire home/apt ranging to nearly 222$/night, followed by Private room with 109$/night . </a:t>
            </a:r>
          </a:p>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And it’s obvious being the most expensive place to live in!</a:t>
            </a: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In Manhattan you opt for entire home 40% more amount then opt entire home in Brooklyn.</a:t>
            </a:r>
            <a:endParaRPr dirty="0"/>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dirty="0">
              <a:solidFill>
                <a:srgbClr val="000000"/>
              </a:solidFill>
              <a:latin typeface="Arial"/>
              <a:ea typeface="Arial"/>
              <a:cs typeface="Arial"/>
              <a:sym typeface="Arial"/>
            </a:endParaRPr>
          </a:p>
        </p:txBody>
      </p:sp>
      <p:pic>
        <p:nvPicPr>
          <p:cNvPr id="5122" name="Picture 2">
            <a:extLst>
              <a:ext uri="{FF2B5EF4-FFF2-40B4-BE49-F238E27FC236}">
                <a16:creationId xmlns:a16="http://schemas.microsoft.com/office/drawing/2014/main" id="{21C31C71-7964-F2D0-5F8E-D8C0C106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062" y="1712330"/>
            <a:ext cx="3914775" cy="3190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9"/>
          <p:cNvSpPr txBox="1"/>
          <p:nvPr/>
        </p:nvSpPr>
        <p:spPr>
          <a:xfrm>
            <a:off x="169177" y="375557"/>
            <a:ext cx="84936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latin typeface="Arial"/>
                <a:ea typeface="Arial"/>
                <a:cs typeface="Arial"/>
                <a:sym typeface="Arial"/>
              </a:rPr>
              <a:t>Price distribution across neighbourhood </a:t>
            </a:r>
            <a:endParaRPr sz="2400" b="1" i="0" u="none" strike="noStrike" cap="none" dirty="0">
              <a:latin typeface="Arial"/>
              <a:ea typeface="Arial"/>
              <a:cs typeface="Arial"/>
              <a:sym typeface="Arial"/>
            </a:endParaRPr>
          </a:p>
          <a:p>
            <a:pPr marL="0" marR="0" lvl="0" indent="0" algn="ctr" rtl="0">
              <a:lnSpc>
                <a:spcPct val="100000"/>
              </a:lnSpc>
              <a:spcBef>
                <a:spcPts val="0"/>
              </a:spcBef>
              <a:spcAft>
                <a:spcPts val="0"/>
              </a:spcAft>
              <a:buNone/>
            </a:pPr>
            <a:r>
              <a:rPr lang="en-GB" sz="2400" b="1" i="0" u="none" strike="noStrike" cap="none" dirty="0">
                <a:latin typeface="Arial"/>
                <a:ea typeface="Arial"/>
                <a:cs typeface="Arial"/>
                <a:sym typeface="Arial"/>
              </a:rPr>
              <a:t>( </a:t>
            </a:r>
            <a:r>
              <a:rPr lang="en-GB" sz="2000" b="1" i="0" u="none" strike="noStrike" cap="none" dirty="0">
                <a:latin typeface="Arial"/>
                <a:ea typeface="Arial"/>
                <a:cs typeface="Arial"/>
                <a:sym typeface="Arial"/>
              </a:rPr>
              <a:t>which room type are most expensive and where it is located </a:t>
            </a:r>
            <a:r>
              <a:rPr lang="en-GB" sz="2400" b="1" i="0" u="none" strike="noStrike" cap="none" dirty="0">
                <a:latin typeface="Arial"/>
                <a:ea typeface="Arial"/>
                <a:cs typeface="Arial"/>
                <a:sym typeface="Arial"/>
              </a:rPr>
              <a:t>)</a:t>
            </a:r>
            <a:endParaRPr sz="2000" dirty="0"/>
          </a:p>
        </p:txBody>
      </p:sp>
      <p:sp>
        <p:nvSpPr>
          <p:cNvPr id="124" name="Google Shape;124;p39"/>
          <p:cNvSpPr txBox="1"/>
          <p:nvPr/>
        </p:nvSpPr>
        <p:spPr>
          <a:xfrm>
            <a:off x="169177" y="2273338"/>
            <a:ext cx="3842135"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Most expensive </a:t>
            </a:r>
            <a:r>
              <a:rPr lang="en-GB" sz="1800" b="0" i="0" u="none" strike="noStrike" cap="none" dirty="0" err="1">
                <a:solidFill>
                  <a:srgbClr val="000000"/>
                </a:solidFill>
                <a:latin typeface="Arial"/>
                <a:ea typeface="Arial"/>
                <a:cs typeface="Arial"/>
                <a:sym typeface="Arial"/>
              </a:rPr>
              <a:t>neighborhood</a:t>
            </a:r>
            <a:r>
              <a:rPr lang="en-GB" sz="1800" b="0" i="0" u="none" strike="noStrike" cap="none" dirty="0">
                <a:solidFill>
                  <a:srgbClr val="000000"/>
                </a:solidFill>
                <a:latin typeface="Arial"/>
                <a:ea typeface="Arial"/>
                <a:cs typeface="Arial"/>
                <a:sym typeface="Arial"/>
              </a:rPr>
              <a:t> is fort Wadsworth followed by Woodrow then </a:t>
            </a:r>
            <a:r>
              <a:rPr lang="en-GB" sz="1800" dirty="0"/>
              <a:t>Tribeca</a:t>
            </a:r>
            <a:r>
              <a:rPr lang="en-GB" sz="1800" b="0" i="0" u="none" strike="noStrike" cap="none" dirty="0">
                <a:solidFill>
                  <a:srgbClr val="000000"/>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Most cheapest </a:t>
            </a:r>
            <a:r>
              <a:rPr lang="en-GB" sz="1800" b="0" i="0" u="none" strike="noStrike" cap="none" dirty="0" err="1">
                <a:solidFill>
                  <a:srgbClr val="000000"/>
                </a:solidFill>
                <a:latin typeface="Arial"/>
                <a:ea typeface="Arial"/>
                <a:cs typeface="Arial"/>
                <a:sym typeface="Arial"/>
              </a:rPr>
              <a:t>neighborhood</a:t>
            </a:r>
            <a:r>
              <a:rPr lang="en-GB" sz="1800" b="0" i="0" u="none" strike="noStrike" cap="none" dirty="0">
                <a:solidFill>
                  <a:srgbClr val="000000"/>
                </a:solidFill>
                <a:latin typeface="Arial"/>
                <a:ea typeface="Arial"/>
                <a:cs typeface="Arial"/>
                <a:sym typeface="Arial"/>
              </a:rPr>
              <a:t> is hunts point followed by bull's head then Soundview.</a:t>
            </a:r>
            <a:endParaRPr dirty="0"/>
          </a:p>
        </p:txBody>
      </p:sp>
      <p:pic>
        <p:nvPicPr>
          <p:cNvPr id="6146" name="Picture 2">
            <a:extLst>
              <a:ext uri="{FF2B5EF4-FFF2-40B4-BE49-F238E27FC236}">
                <a16:creationId xmlns:a16="http://schemas.microsoft.com/office/drawing/2014/main" id="{3ED8AC50-8A70-A58A-646A-523B8A538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599" y="1640931"/>
            <a:ext cx="4324350" cy="264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40"/>
          <p:cNvSpPr txBox="1"/>
          <p:nvPr/>
        </p:nvSpPr>
        <p:spPr>
          <a:xfrm>
            <a:off x="691690" y="372150"/>
            <a:ext cx="7888974" cy="10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100" b="1" i="0" u="none" strike="noStrike" cap="none" dirty="0">
                <a:latin typeface="Arial"/>
                <a:ea typeface="Arial"/>
                <a:cs typeface="Arial"/>
                <a:sym typeface="Arial"/>
              </a:rPr>
              <a:t>Popular neighbourhood by review</a:t>
            </a:r>
            <a:endParaRPr sz="2100" b="1" i="0" u="none" strike="noStrike" cap="none" dirty="0">
              <a:latin typeface="Arial"/>
              <a:ea typeface="Arial"/>
              <a:cs typeface="Arial"/>
              <a:sym typeface="Arial"/>
            </a:endParaRPr>
          </a:p>
          <a:p>
            <a:pPr marL="0" marR="0" lvl="0" indent="0" algn="ctr" rtl="0">
              <a:lnSpc>
                <a:spcPct val="100000"/>
              </a:lnSpc>
              <a:spcBef>
                <a:spcPts val="0"/>
              </a:spcBef>
              <a:spcAft>
                <a:spcPts val="0"/>
              </a:spcAft>
              <a:buNone/>
            </a:pPr>
            <a:r>
              <a:rPr lang="en-GB" sz="2100" b="1" i="0" u="none" strike="noStrike" cap="none" dirty="0">
                <a:latin typeface="Arial"/>
                <a:ea typeface="Arial"/>
                <a:cs typeface="Arial"/>
                <a:sym typeface="Arial"/>
              </a:rPr>
              <a:t>( </a:t>
            </a:r>
            <a:r>
              <a:rPr lang="en-GB" sz="1800" b="1" i="0" u="none" strike="noStrike" cap="none" dirty="0">
                <a:latin typeface="Arial"/>
                <a:ea typeface="Arial"/>
                <a:cs typeface="Arial"/>
                <a:sym typeface="Arial"/>
              </a:rPr>
              <a:t>which room type are most  and where it is located </a:t>
            </a:r>
            <a:r>
              <a:rPr lang="en-GB" sz="2100" b="1" dirty="0"/>
              <a:t>)</a:t>
            </a:r>
            <a:endParaRPr sz="2000" b="1" i="0" u="none" strike="noStrike" cap="none" dirty="0">
              <a:latin typeface="Arial"/>
              <a:ea typeface="Arial"/>
              <a:cs typeface="Arial"/>
              <a:sym typeface="Arial"/>
            </a:endParaRPr>
          </a:p>
          <a:p>
            <a:pPr marL="0" marR="0" lvl="0" indent="0" algn="l" rtl="0">
              <a:lnSpc>
                <a:spcPct val="100000"/>
              </a:lnSpc>
              <a:spcBef>
                <a:spcPts val="0"/>
              </a:spcBef>
              <a:spcAft>
                <a:spcPts val="0"/>
              </a:spcAft>
              <a:buNone/>
            </a:pPr>
            <a:r>
              <a:rPr lang="en-GB" sz="2000" b="0" i="0" u="none" strike="noStrike" cap="none" dirty="0">
                <a:latin typeface="Arial"/>
                <a:ea typeface="Arial"/>
                <a:cs typeface="Arial"/>
                <a:sym typeface="Arial"/>
              </a:rPr>
              <a:t> </a:t>
            </a:r>
            <a:endParaRPr dirty="0"/>
          </a:p>
        </p:txBody>
      </p:sp>
      <p:sp>
        <p:nvSpPr>
          <p:cNvPr id="131" name="Google Shape;131;p40"/>
          <p:cNvSpPr txBox="1"/>
          <p:nvPr/>
        </p:nvSpPr>
        <p:spPr>
          <a:xfrm>
            <a:off x="626379" y="1970251"/>
            <a:ext cx="3253500" cy="1754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The most review </a:t>
            </a:r>
            <a:r>
              <a:rPr lang="en-GB" sz="1800" b="0" i="0" u="none" strike="noStrike" cap="none" dirty="0" err="1">
                <a:solidFill>
                  <a:srgbClr val="000000"/>
                </a:solidFill>
                <a:latin typeface="Arial"/>
                <a:ea typeface="Arial"/>
                <a:cs typeface="Arial"/>
                <a:sym typeface="Arial"/>
              </a:rPr>
              <a:t>neighborhood</a:t>
            </a:r>
            <a:r>
              <a:rPr lang="en-GB" sz="1800" b="0" i="0" u="none" strike="noStrike" cap="none" dirty="0">
                <a:solidFill>
                  <a:srgbClr val="000000"/>
                </a:solidFill>
                <a:latin typeface="Arial"/>
                <a:ea typeface="Arial"/>
                <a:cs typeface="Arial"/>
                <a:sym typeface="Arial"/>
              </a:rPr>
              <a:t> is silver lake with average reviews of 118 per month, followed by East Elmhurst with average review of 83</a:t>
            </a:r>
            <a:endParaRPr dirty="0"/>
          </a:p>
        </p:txBody>
      </p:sp>
      <p:pic>
        <p:nvPicPr>
          <p:cNvPr id="7170" name="Picture 2">
            <a:extLst>
              <a:ext uri="{FF2B5EF4-FFF2-40B4-BE49-F238E27FC236}">
                <a16:creationId xmlns:a16="http://schemas.microsoft.com/office/drawing/2014/main" id="{3B41EDFD-A2FF-56C5-0D05-F6C406549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536" y="1418550"/>
            <a:ext cx="4188278" cy="3352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1"/>
          <p:cNvSpPr txBox="1"/>
          <p:nvPr/>
        </p:nvSpPr>
        <p:spPr>
          <a:xfrm>
            <a:off x="95694" y="346911"/>
            <a:ext cx="80700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100" b="1" i="0" u="none" strike="noStrike" cap="none" dirty="0">
                <a:latin typeface="Arial"/>
                <a:ea typeface="Arial"/>
                <a:cs typeface="Arial"/>
                <a:sym typeface="Arial"/>
              </a:rPr>
              <a:t>Preferred room types </a:t>
            </a:r>
            <a:endParaRPr sz="2100" b="1" i="0" u="none" strike="noStrike" cap="none" dirty="0">
              <a:latin typeface="Arial"/>
              <a:ea typeface="Arial"/>
              <a:cs typeface="Arial"/>
              <a:sym typeface="Arial"/>
            </a:endParaRPr>
          </a:p>
          <a:p>
            <a:pPr marL="0" marR="0" lvl="0" indent="0" algn="ctr" rtl="0">
              <a:lnSpc>
                <a:spcPct val="100000"/>
              </a:lnSpc>
              <a:spcBef>
                <a:spcPts val="0"/>
              </a:spcBef>
              <a:spcAft>
                <a:spcPts val="0"/>
              </a:spcAft>
              <a:buNone/>
            </a:pPr>
            <a:r>
              <a:rPr lang="en-GB" sz="2100" b="1" i="0" u="none" strike="noStrike" cap="none" dirty="0">
                <a:latin typeface="Arial"/>
                <a:ea typeface="Arial"/>
                <a:cs typeface="Arial"/>
                <a:sym typeface="Arial"/>
              </a:rPr>
              <a:t>( </a:t>
            </a:r>
            <a:r>
              <a:rPr lang="en-GB" sz="1800" b="1" i="0" u="none" strike="noStrike" cap="none" dirty="0">
                <a:latin typeface="Arial"/>
                <a:ea typeface="Arial"/>
                <a:cs typeface="Arial"/>
                <a:sym typeface="Arial"/>
              </a:rPr>
              <a:t>which room type people are preferred to stay longer </a:t>
            </a:r>
            <a:r>
              <a:rPr lang="en-GB" sz="2100" b="1" i="0" u="none" strike="noStrike" cap="none" dirty="0">
                <a:latin typeface="Arial"/>
                <a:ea typeface="Arial"/>
                <a:cs typeface="Arial"/>
                <a:sym typeface="Arial"/>
              </a:rPr>
              <a:t>)</a:t>
            </a:r>
            <a:endParaRPr dirty="0"/>
          </a:p>
        </p:txBody>
      </p:sp>
      <p:sp>
        <p:nvSpPr>
          <p:cNvPr id="139" name="Google Shape;139;p41"/>
          <p:cNvSpPr txBox="1"/>
          <p:nvPr/>
        </p:nvSpPr>
        <p:spPr>
          <a:xfrm>
            <a:off x="233916" y="1760780"/>
            <a:ext cx="4140828"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The demand of entire home and private room is more high and people also choose entire home and private room.</a:t>
            </a:r>
            <a:endParaRPr dirty="0"/>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As per the dataset 97.7% of them are entire home or private room and only 2.4% of them are share room.</a:t>
            </a:r>
            <a:endParaRPr dirty="0"/>
          </a:p>
        </p:txBody>
      </p:sp>
      <p:pic>
        <p:nvPicPr>
          <p:cNvPr id="8194" name="Picture 2">
            <a:extLst>
              <a:ext uri="{FF2B5EF4-FFF2-40B4-BE49-F238E27FC236}">
                <a16:creationId xmlns:a16="http://schemas.microsoft.com/office/drawing/2014/main" id="{B6EEE7DD-73DC-B74C-FB5C-A7CDCC66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4744" y="1405689"/>
            <a:ext cx="3790950" cy="3390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2"/>
          <p:cNvSpPr txBox="1"/>
          <p:nvPr/>
        </p:nvSpPr>
        <p:spPr>
          <a:xfrm>
            <a:off x="267144" y="334736"/>
            <a:ext cx="80700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latin typeface="Arial"/>
                <a:ea typeface="Arial"/>
                <a:cs typeface="Arial"/>
                <a:sym typeface="Arial"/>
              </a:rPr>
              <a:t>Preferred room types </a:t>
            </a:r>
            <a:endParaRPr sz="2400" b="1" i="0" u="none" strike="noStrike" cap="none" dirty="0">
              <a:latin typeface="Arial"/>
              <a:ea typeface="Arial"/>
              <a:cs typeface="Arial"/>
              <a:sym typeface="Arial"/>
            </a:endParaRPr>
          </a:p>
          <a:p>
            <a:pPr marL="0" marR="0" lvl="0" indent="0" algn="ctr" rtl="0">
              <a:lnSpc>
                <a:spcPct val="100000"/>
              </a:lnSpc>
              <a:spcBef>
                <a:spcPts val="0"/>
              </a:spcBef>
              <a:spcAft>
                <a:spcPts val="0"/>
              </a:spcAft>
              <a:buNone/>
            </a:pPr>
            <a:r>
              <a:rPr lang="en-GB" sz="2400" b="1" i="0" u="none" strike="noStrike" cap="none" dirty="0">
                <a:latin typeface="Arial"/>
                <a:ea typeface="Arial"/>
                <a:cs typeface="Arial"/>
                <a:sym typeface="Arial"/>
              </a:rPr>
              <a:t>( </a:t>
            </a:r>
            <a:r>
              <a:rPr lang="en-GB" sz="2000" b="1" i="0" u="none" strike="noStrike" cap="none" dirty="0">
                <a:latin typeface="Arial"/>
                <a:ea typeface="Arial"/>
                <a:cs typeface="Arial"/>
                <a:sym typeface="Arial"/>
              </a:rPr>
              <a:t>Location </a:t>
            </a:r>
            <a:r>
              <a:rPr lang="en-GB" sz="2400" b="1" i="0" u="none" strike="noStrike" cap="none" dirty="0">
                <a:latin typeface="Arial"/>
                <a:ea typeface="Arial"/>
                <a:cs typeface="Arial"/>
                <a:sym typeface="Arial"/>
              </a:rPr>
              <a:t>)</a:t>
            </a:r>
            <a:endParaRPr sz="2000" dirty="0"/>
          </a:p>
        </p:txBody>
      </p:sp>
      <p:sp>
        <p:nvSpPr>
          <p:cNvPr id="146" name="Google Shape;146;p42"/>
          <p:cNvSpPr txBox="1"/>
          <p:nvPr/>
        </p:nvSpPr>
        <p:spPr>
          <a:xfrm>
            <a:off x="267144" y="2241715"/>
            <a:ext cx="4154962"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The demand of entire home is more in Manhattan followed by Brooklyn and the price is also high.</a:t>
            </a: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Demand of private room is more in Brooklyn followed by Manhattan.</a:t>
            </a:r>
            <a:endParaRPr dirty="0"/>
          </a:p>
        </p:txBody>
      </p:sp>
      <p:pic>
        <p:nvPicPr>
          <p:cNvPr id="9218" name="Picture 2">
            <a:extLst>
              <a:ext uri="{FF2B5EF4-FFF2-40B4-BE49-F238E27FC236}">
                <a16:creationId xmlns:a16="http://schemas.microsoft.com/office/drawing/2014/main" id="{6CD9E76C-B14B-FE81-19A3-A3C51BF75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106" y="1102572"/>
            <a:ext cx="4324350" cy="388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5"/>
          <p:cNvSpPr txBox="1"/>
          <p:nvPr/>
        </p:nvSpPr>
        <p:spPr>
          <a:xfrm>
            <a:off x="380314" y="1833106"/>
            <a:ext cx="331051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800" i="0" u="none" strike="noStrike" cap="none" dirty="0">
                <a:latin typeface="Arial" panose="020B0604020202020204" pitchFamily="34" charset="0"/>
                <a:ea typeface="Montserrat"/>
                <a:cs typeface="Arial" panose="020B0604020202020204" pitchFamily="34" charset="0"/>
                <a:sym typeface="Montserrat"/>
              </a:rPr>
              <a:t>All the features are less correlated with price, regression taking price as target, will be less accurate</a:t>
            </a:r>
            <a:endParaRPr sz="1800" i="0" u="none" strike="noStrike" cap="none" dirty="0">
              <a:latin typeface="Arial" panose="020B0604020202020204" pitchFamily="34" charset="0"/>
              <a:ea typeface="Arial"/>
              <a:cs typeface="Arial" panose="020B0604020202020204" pitchFamily="34" charset="0"/>
              <a:sym typeface="Arial"/>
            </a:endParaRPr>
          </a:p>
        </p:txBody>
      </p:sp>
      <p:sp>
        <p:nvSpPr>
          <p:cNvPr id="153" name="Google Shape;153;p5"/>
          <p:cNvSpPr txBox="1"/>
          <p:nvPr/>
        </p:nvSpPr>
        <p:spPr>
          <a:xfrm>
            <a:off x="2383500" y="286807"/>
            <a:ext cx="43770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dirty="0">
                <a:solidFill>
                  <a:schemeClr val="dk1"/>
                </a:solidFill>
                <a:latin typeface="Arial"/>
                <a:ea typeface="Arial"/>
                <a:cs typeface="Arial"/>
                <a:sym typeface="Arial"/>
              </a:rPr>
              <a:t>Correlation Matrix :-</a:t>
            </a:r>
            <a:endParaRPr sz="2400" dirty="0"/>
          </a:p>
          <a:p>
            <a:pPr marL="0" marR="0" lvl="0" indent="0" algn="ctr" rtl="0">
              <a:lnSpc>
                <a:spcPct val="100000"/>
              </a:lnSpc>
              <a:spcBef>
                <a:spcPts val="0"/>
              </a:spcBef>
              <a:spcAft>
                <a:spcPts val="0"/>
              </a:spcAft>
              <a:buNone/>
            </a:pPr>
            <a:endParaRPr sz="2000" b="1" i="0" u="none" strike="noStrike" cap="none" dirty="0">
              <a:solidFill>
                <a:schemeClr val="dk1"/>
              </a:solidFill>
              <a:latin typeface="Arial"/>
              <a:ea typeface="Arial"/>
              <a:cs typeface="Arial"/>
              <a:sym typeface="Arial"/>
            </a:endParaRPr>
          </a:p>
        </p:txBody>
      </p:sp>
      <p:pic>
        <p:nvPicPr>
          <p:cNvPr id="10242" name="Picture 2">
            <a:extLst>
              <a:ext uri="{FF2B5EF4-FFF2-40B4-BE49-F238E27FC236}">
                <a16:creationId xmlns:a16="http://schemas.microsoft.com/office/drawing/2014/main" id="{B80C76C6-5F3D-9E3B-CB69-57EA7A4B6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037" y="989543"/>
            <a:ext cx="4762500" cy="3867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p:nvPr/>
        </p:nvSpPr>
        <p:spPr>
          <a:xfrm>
            <a:off x="2377" y="622075"/>
            <a:ext cx="84084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GB" sz="3200" b="1" i="0" u="none" strike="noStrike" cap="none" dirty="0">
                <a:solidFill>
                  <a:schemeClr val="dk1"/>
                </a:solidFill>
                <a:latin typeface="Arial Rounded"/>
                <a:ea typeface="Arial Rounded"/>
                <a:cs typeface="Arial Rounded"/>
                <a:sym typeface="Arial Rounded"/>
              </a:rPr>
              <a:t>Limitations</a:t>
            </a:r>
            <a:endParaRPr sz="2000" dirty="0"/>
          </a:p>
        </p:txBody>
      </p:sp>
      <p:sp>
        <p:nvSpPr>
          <p:cNvPr id="159" name="Google Shape;159;p16"/>
          <p:cNvSpPr txBox="1"/>
          <p:nvPr/>
        </p:nvSpPr>
        <p:spPr>
          <a:xfrm>
            <a:off x="547007" y="1530039"/>
            <a:ext cx="7768268" cy="2585283"/>
          </a:xfrm>
          <a:prstGeom prst="rect">
            <a:avLst/>
          </a:prstGeom>
          <a:noFill/>
          <a:ln>
            <a:noFill/>
          </a:ln>
        </p:spPr>
        <p:txBody>
          <a:bodyPr spcFirstLastPara="1" wrap="square" lIns="91425" tIns="45700" rIns="91425" bIns="45700" anchor="t" anchorCtr="0">
            <a:spAutoFit/>
          </a:bodyPr>
          <a:lstStyle/>
          <a:p>
            <a:pPr marL="285750" marR="0" lvl="0" indent="-292100" algn="l" rtl="0">
              <a:lnSpc>
                <a:spcPct val="100000"/>
              </a:lnSpc>
              <a:spcBef>
                <a:spcPts val="0"/>
              </a:spcBef>
              <a:spcAft>
                <a:spcPts val="0"/>
              </a:spcAft>
              <a:buClr>
                <a:srgbClr val="000000"/>
              </a:buClr>
              <a:buSzPts val="1800"/>
              <a:buFont typeface="Noto Sans Symbols"/>
              <a:buChar char="❖"/>
            </a:pPr>
            <a:r>
              <a:rPr lang="en-GB" sz="1800" b="0" i="0" u="none" strike="noStrike" cap="none" dirty="0">
                <a:latin typeface="Montserrat"/>
                <a:ea typeface="Montserrat"/>
                <a:cs typeface="Montserrat"/>
                <a:sym typeface="Montserrat"/>
              </a:rPr>
              <a:t>Dataset features in terms of modern world, are of very poor quality in deciding the valuation of a property</a:t>
            </a:r>
            <a:endParaRPr sz="1800" dirty="0">
              <a:latin typeface="Montserrat"/>
              <a:ea typeface="Montserrat"/>
              <a:cs typeface="Montserrat"/>
              <a:sym typeface="Montserrat"/>
            </a:endParaRPr>
          </a:p>
          <a:p>
            <a:pPr marL="285750" marR="0" lvl="0" indent="-292100" algn="l" rtl="0">
              <a:lnSpc>
                <a:spcPct val="100000"/>
              </a:lnSpc>
              <a:spcBef>
                <a:spcPts val="0"/>
              </a:spcBef>
              <a:spcAft>
                <a:spcPts val="0"/>
              </a:spcAft>
              <a:buClr>
                <a:srgbClr val="000000"/>
              </a:buClr>
              <a:buSzPts val="1800"/>
              <a:buFont typeface="Noto Sans Symbols"/>
              <a:buChar char="❖"/>
            </a:pPr>
            <a:r>
              <a:rPr lang="en-GB" sz="1800" dirty="0">
                <a:latin typeface="Montserrat"/>
                <a:ea typeface="Montserrat"/>
                <a:cs typeface="Montserrat"/>
                <a:sym typeface="Montserrat"/>
              </a:rPr>
              <a:t>User ratings of hosts aren’t available, it would’ve been better to rank our hosts based on user  satisfaction and ratings. Normally a low rated property tends to lower their price.</a:t>
            </a:r>
            <a:endParaRPr sz="1800" dirty="0">
              <a:latin typeface="Montserrat"/>
              <a:ea typeface="Montserrat"/>
              <a:cs typeface="Montserrat"/>
              <a:sym typeface="Montserrat"/>
            </a:endParaRPr>
          </a:p>
          <a:p>
            <a:pPr marL="285750" marR="0" lvl="0" indent="-292100" algn="l" rtl="0">
              <a:lnSpc>
                <a:spcPct val="100000"/>
              </a:lnSpc>
              <a:spcBef>
                <a:spcPts val="0"/>
              </a:spcBef>
              <a:spcAft>
                <a:spcPts val="0"/>
              </a:spcAft>
              <a:buClr>
                <a:srgbClr val="000000"/>
              </a:buClr>
              <a:buSzPts val="1800"/>
              <a:buFont typeface="Noto Sans Symbols"/>
              <a:buChar char="❖"/>
            </a:pPr>
            <a:r>
              <a:rPr lang="en-GB" sz="1800" dirty="0">
                <a:latin typeface="Montserrat"/>
                <a:ea typeface="Montserrat"/>
                <a:cs typeface="Montserrat"/>
                <a:sym typeface="Montserrat"/>
              </a:rPr>
              <a:t>In order to have a better analysis regarding the quality of the properties, it would be interesting if we had an analysis of sentiments with property valuations.</a:t>
            </a:r>
            <a:endParaRPr sz="1800" dirty="0">
              <a:latin typeface="Montserrat"/>
              <a:ea typeface="Montserrat"/>
              <a:cs typeface="Montserrat"/>
              <a:sym typeface="Montserrat"/>
            </a:endParaRPr>
          </a:p>
          <a:p>
            <a:pPr marL="285750" marR="0" lvl="0" indent="-292100" algn="l" rtl="0">
              <a:lnSpc>
                <a:spcPct val="100000"/>
              </a:lnSpc>
              <a:spcBef>
                <a:spcPts val="0"/>
              </a:spcBef>
              <a:spcAft>
                <a:spcPts val="0"/>
              </a:spcAft>
              <a:buClr>
                <a:srgbClr val="000000"/>
              </a:buClr>
              <a:buSzPts val="1800"/>
              <a:buFont typeface="Noto Sans Symbols"/>
              <a:buChar char="❖"/>
            </a:pPr>
            <a:r>
              <a:rPr lang="en-GB" sz="1800" dirty="0">
                <a:latin typeface="Montserrat"/>
                <a:ea typeface="Montserrat"/>
                <a:cs typeface="Montserrat"/>
                <a:sym typeface="Montserrat"/>
              </a:rPr>
              <a:t>The exact number of guests count also missing</a:t>
            </a:r>
            <a:endParaRPr sz="1800" dirty="0">
              <a:latin typeface="Montserrat"/>
              <a:ea typeface="Montserrat"/>
              <a:cs typeface="Montserrat"/>
              <a:sym typeface="Montserrat"/>
            </a:endParaRPr>
          </a:p>
        </p:txBody>
      </p:sp>
      <p:pic>
        <p:nvPicPr>
          <p:cNvPr id="160" name="Google Shape;160;p16"/>
          <p:cNvPicPr preferRelativeResize="0"/>
          <p:nvPr/>
        </p:nvPicPr>
        <p:blipFill rotWithShape="1">
          <a:blip r:embed="rId3">
            <a:alphaModFix amt="70000"/>
          </a:blip>
          <a:srcRect/>
          <a:stretch/>
        </p:blipFill>
        <p:spPr>
          <a:xfrm>
            <a:off x="7530568" y="392949"/>
            <a:ext cx="1205246" cy="81386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p:nvPr/>
        </p:nvSpPr>
        <p:spPr>
          <a:xfrm>
            <a:off x="509112" y="623157"/>
            <a:ext cx="8056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GB" sz="3200" b="1" i="0" u="none" strike="noStrike" cap="none" dirty="0">
                <a:solidFill>
                  <a:srgbClr val="363636"/>
                </a:solidFill>
                <a:latin typeface="Arial Rounded"/>
                <a:ea typeface="Arial Rounded"/>
                <a:cs typeface="Arial Rounded"/>
                <a:sym typeface="Arial Rounded"/>
              </a:rPr>
              <a:t>Scope of Improvement</a:t>
            </a:r>
            <a:endParaRPr sz="3200" b="1" i="0" u="none" strike="noStrike" cap="none" dirty="0">
              <a:solidFill>
                <a:srgbClr val="363636"/>
              </a:solidFill>
              <a:latin typeface="Arial Rounded"/>
              <a:ea typeface="Arial Rounded"/>
              <a:cs typeface="Arial Rounded"/>
              <a:sym typeface="Arial Rounded"/>
            </a:endParaRPr>
          </a:p>
        </p:txBody>
      </p:sp>
      <p:sp>
        <p:nvSpPr>
          <p:cNvPr id="166" name="Google Shape;166;p17"/>
          <p:cNvSpPr txBox="1"/>
          <p:nvPr/>
        </p:nvSpPr>
        <p:spPr>
          <a:xfrm>
            <a:off x="509112" y="1575882"/>
            <a:ext cx="8125776" cy="2585283"/>
          </a:xfrm>
          <a:prstGeom prst="rect">
            <a:avLst/>
          </a:prstGeom>
          <a:noFill/>
          <a:ln>
            <a:noFill/>
          </a:ln>
        </p:spPr>
        <p:txBody>
          <a:bodyPr spcFirstLastPara="1" wrap="square" lIns="91425" tIns="45700" rIns="91425" bIns="45700" anchor="t" anchorCtr="0">
            <a:spAutoFit/>
          </a:bodyPr>
          <a:lstStyle/>
          <a:p>
            <a:pPr marL="285750" marR="0" lvl="0" indent="-292100" algn="l" rtl="0">
              <a:lnSpc>
                <a:spcPct val="100000"/>
              </a:lnSpc>
              <a:spcBef>
                <a:spcPts val="0"/>
              </a:spcBef>
              <a:spcAft>
                <a:spcPts val="0"/>
              </a:spcAft>
              <a:buClr>
                <a:srgbClr val="000000"/>
              </a:buClr>
              <a:buSzPts val="1800"/>
              <a:buFont typeface="Wingdings" panose="05000000000000000000" pitchFamily="2" charset="2"/>
              <a:buChar char="Ø"/>
            </a:pPr>
            <a:r>
              <a:rPr lang="en-GB" sz="1800" b="0" i="0" u="none" strike="noStrike" cap="none" dirty="0">
                <a:latin typeface="Montserrat"/>
                <a:ea typeface="Montserrat"/>
                <a:cs typeface="Montserrat"/>
                <a:sym typeface="Montserrat"/>
              </a:rPr>
              <a:t>As dataset has less number of features to decide a property, more features can be added like bedroom, bathroom, property age (it might be one of the most important one),  tax rate, distance to nearest airport, hospital, metro station or schools etc.</a:t>
            </a:r>
            <a:endParaRPr sz="1800" dirty="0">
              <a:latin typeface="Montserrat"/>
              <a:ea typeface="Montserrat"/>
              <a:cs typeface="Montserrat"/>
              <a:sym typeface="Montserrat"/>
            </a:endParaRPr>
          </a:p>
          <a:p>
            <a:pPr marL="285750" marR="0" lvl="0" indent="-292100" algn="l" rtl="0">
              <a:lnSpc>
                <a:spcPct val="100000"/>
              </a:lnSpc>
              <a:spcBef>
                <a:spcPts val="0"/>
              </a:spcBef>
              <a:spcAft>
                <a:spcPts val="0"/>
              </a:spcAft>
              <a:buClr>
                <a:srgbClr val="000000"/>
              </a:buClr>
              <a:buSzPts val="1800"/>
              <a:buFont typeface="Wingdings" panose="05000000000000000000" pitchFamily="2" charset="2"/>
              <a:buChar char="Ø"/>
            </a:pPr>
            <a:r>
              <a:rPr lang="en-GB" sz="1800" dirty="0">
                <a:latin typeface="Montserrat"/>
                <a:ea typeface="Montserrat"/>
                <a:cs typeface="Montserrat"/>
                <a:sym typeface="Montserrat"/>
              </a:rPr>
              <a:t>In presence of ratings, hosts can be classified and ranked, gives a special discount or offer to highest rated hosts following marketing strategy.</a:t>
            </a:r>
            <a:endParaRPr sz="1800" dirty="0">
              <a:latin typeface="Montserrat"/>
              <a:ea typeface="Montserrat"/>
              <a:cs typeface="Montserrat"/>
              <a:sym typeface="Montserrat"/>
            </a:endParaRPr>
          </a:p>
          <a:p>
            <a:pPr marL="285750" marR="0" lvl="0" indent="-292100" algn="l" rtl="0">
              <a:lnSpc>
                <a:spcPct val="100000"/>
              </a:lnSpc>
              <a:spcBef>
                <a:spcPts val="0"/>
              </a:spcBef>
              <a:spcAft>
                <a:spcPts val="0"/>
              </a:spcAft>
              <a:buClr>
                <a:srgbClr val="000000"/>
              </a:buClr>
              <a:buSzPts val="1800"/>
              <a:buFont typeface="Wingdings" panose="05000000000000000000" pitchFamily="2" charset="2"/>
              <a:buChar char="Ø"/>
            </a:pPr>
            <a:r>
              <a:rPr lang="en-GB" sz="1800" dirty="0">
                <a:latin typeface="Montserrat"/>
                <a:ea typeface="Montserrat"/>
                <a:cs typeface="Montserrat"/>
                <a:sym typeface="Montserrat"/>
              </a:rPr>
              <a:t>Time series analysis can be done to make decision on the rate in the tourist season.</a:t>
            </a:r>
            <a:endParaRPr sz="1800" dirty="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30"/>
          <p:cNvSpPr txBox="1"/>
          <p:nvPr/>
        </p:nvSpPr>
        <p:spPr>
          <a:xfrm>
            <a:off x="443744" y="110439"/>
            <a:ext cx="5142118"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GB" sz="3400" b="1" i="0" u="none" strike="noStrike" cap="none" dirty="0">
                <a:latin typeface="Arial Rounded"/>
                <a:ea typeface="Arial Rounded"/>
                <a:cs typeface="Arial Rounded"/>
                <a:sym typeface="Arial Rounded"/>
              </a:rPr>
              <a:t>What we are discuss :-</a:t>
            </a:r>
            <a:endParaRPr sz="3400" b="1" i="0" u="none" strike="noStrike" cap="none" dirty="0">
              <a:latin typeface="Arial Rounded"/>
              <a:ea typeface="Arial Rounded"/>
              <a:cs typeface="Arial Rounded"/>
              <a:sym typeface="Arial Rounded"/>
            </a:endParaRPr>
          </a:p>
        </p:txBody>
      </p:sp>
      <p:sp>
        <p:nvSpPr>
          <p:cNvPr id="53" name="Google Shape;53;p30"/>
          <p:cNvSpPr txBox="1">
            <a:spLocks noGrp="1"/>
          </p:cNvSpPr>
          <p:nvPr>
            <p:ph type="ctrTitle"/>
          </p:nvPr>
        </p:nvSpPr>
        <p:spPr>
          <a:xfrm>
            <a:off x="2121635" y="1298122"/>
            <a:ext cx="6928454" cy="3630014"/>
          </a:xfrm>
          <a:prstGeom prst="rect">
            <a:avLst/>
          </a:prstGeom>
          <a:noFill/>
          <a:ln>
            <a:noFill/>
          </a:ln>
        </p:spPr>
        <p:txBody>
          <a:bodyPr spcFirstLastPara="1" wrap="square" lIns="91425" tIns="91425" rIns="91425" bIns="91425" anchor="b" anchorCtr="0">
            <a:noAutofit/>
          </a:bodyPr>
          <a:lstStyle/>
          <a:p>
            <a:pPr marL="457200" lvl="0" indent="-368300" algn="l" rtl="0">
              <a:lnSpc>
                <a:spcPct val="100000"/>
              </a:lnSpc>
              <a:spcBef>
                <a:spcPts val="0"/>
              </a:spcBef>
              <a:spcAft>
                <a:spcPts val="0"/>
              </a:spcAft>
              <a:buClr>
                <a:schemeClr val="accent2"/>
              </a:buClr>
              <a:buSzPts val="2200"/>
              <a:buChar char="❖"/>
            </a:pPr>
            <a:r>
              <a:rPr lang="en-GB" sz="2200" dirty="0"/>
              <a:t>About the Airbnb</a:t>
            </a:r>
            <a:endParaRPr sz="2200" dirty="0"/>
          </a:p>
          <a:p>
            <a:pPr marL="457200" lvl="0" indent="-368300" algn="l" rtl="0">
              <a:lnSpc>
                <a:spcPct val="100000"/>
              </a:lnSpc>
              <a:spcBef>
                <a:spcPts val="0"/>
              </a:spcBef>
              <a:spcAft>
                <a:spcPts val="0"/>
              </a:spcAft>
              <a:buClr>
                <a:schemeClr val="accent2"/>
              </a:buClr>
              <a:buSzPts val="2200"/>
              <a:buChar char="❖"/>
            </a:pPr>
            <a:r>
              <a:rPr lang="en-GB" sz="2200" dirty="0"/>
              <a:t>Problem statement</a:t>
            </a:r>
            <a:endParaRPr sz="2200" dirty="0"/>
          </a:p>
          <a:p>
            <a:pPr marL="457200" lvl="0" indent="-368300" algn="l" rtl="0">
              <a:lnSpc>
                <a:spcPct val="100000"/>
              </a:lnSpc>
              <a:spcBef>
                <a:spcPts val="0"/>
              </a:spcBef>
              <a:spcAft>
                <a:spcPts val="0"/>
              </a:spcAft>
              <a:buClr>
                <a:schemeClr val="accent2"/>
              </a:buClr>
              <a:buSzPts val="2200"/>
              <a:buChar char="❖"/>
            </a:pPr>
            <a:r>
              <a:rPr lang="en-GB" sz="2200" dirty="0"/>
              <a:t>Data Exploration</a:t>
            </a:r>
            <a:endParaRPr sz="2200" dirty="0"/>
          </a:p>
          <a:p>
            <a:pPr marL="457200" lvl="0" indent="-368300" algn="l" rtl="0">
              <a:lnSpc>
                <a:spcPct val="100000"/>
              </a:lnSpc>
              <a:spcBef>
                <a:spcPts val="0"/>
              </a:spcBef>
              <a:spcAft>
                <a:spcPts val="0"/>
              </a:spcAft>
              <a:buClr>
                <a:schemeClr val="accent2"/>
              </a:buClr>
              <a:buSzPts val="2200"/>
              <a:buChar char="❖"/>
            </a:pPr>
            <a:r>
              <a:rPr lang="en-GB" sz="2200" dirty="0"/>
              <a:t>Data Cleaning</a:t>
            </a:r>
            <a:endParaRPr sz="2200" dirty="0"/>
          </a:p>
          <a:p>
            <a:pPr marL="457200" lvl="0" indent="-368300" algn="l" rtl="0">
              <a:lnSpc>
                <a:spcPct val="100000"/>
              </a:lnSpc>
              <a:spcBef>
                <a:spcPts val="0"/>
              </a:spcBef>
              <a:spcAft>
                <a:spcPts val="0"/>
              </a:spcAft>
              <a:buClr>
                <a:schemeClr val="accent2"/>
              </a:buClr>
              <a:buSzPts val="2200"/>
              <a:buChar char="❖"/>
            </a:pPr>
            <a:r>
              <a:rPr lang="en-GB" sz="2200" dirty="0"/>
              <a:t>Host and </a:t>
            </a:r>
            <a:r>
              <a:rPr lang="en-GB" sz="2200" dirty="0" err="1"/>
              <a:t>neighborhood</a:t>
            </a:r>
            <a:r>
              <a:rPr lang="en-GB" sz="2200" dirty="0"/>
              <a:t> group</a:t>
            </a:r>
            <a:endParaRPr sz="2200" dirty="0"/>
          </a:p>
          <a:p>
            <a:pPr marL="457200" lvl="0" indent="-368300" algn="l" rtl="0">
              <a:lnSpc>
                <a:spcPct val="100000"/>
              </a:lnSpc>
              <a:spcBef>
                <a:spcPts val="0"/>
              </a:spcBef>
              <a:spcAft>
                <a:spcPts val="0"/>
              </a:spcAft>
              <a:buClr>
                <a:schemeClr val="accent2"/>
              </a:buClr>
              <a:buSzPts val="2200"/>
              <a:buChar char="❖"/>
            </a:pPr>
            <a:r>
              <a:rPr lang="en-GB" sz="2200" dirty="0"/>
              <a:t>Location of </a:t>
            </a:r>
            <a:r>
              <a:rPr lang="en-GB" sz="2200" dirty="0" err="1"/>
              <a:t>neighborhood</a:t>
            </a:r>
            <a:r>
              <a:rPr lang="en-GB" sz="2200" dirty="0"/>
              <a:t> group</a:t>
            </a:r>
            <a:endParaRPr sz="2200" dirty="0"/>
          </a:p>
          <a:p>
            <a:pPr marL="457200" lvl="0" indent="-368300" algn="l" rtl="0">
              <a:lnSpc>
                <a:spcPct val="100000"/>
              </a:lnSpc>
              <a:spcBef>
                <a:spcPts val="0"/>
              </a:spcBef>
              <a:spcAft>
                <a:spcPts val="0"/>
              </a:spcAft>
              <a:buClr>
                <a:schemeClr val="accent2"/>
              </a:buClr>
              <a:buSzPts val="2200"/>
              <a:buChar char="❖"/>
            </a:pPr>
            <a:r>
              <a:rPr lang="en-GB" sz="2200" dirty="0"/>
              <a:t>Price distribution across </a:t>
            </a:r>
            <a:r>
              <a:rPr lang="en-GB" sz="2200" dirty="0" err="1"/>
              <a:t>neighborhood</a:t>
            </a:r>
            <a:r>
              <a:rPr lang="en-GB" sz="2200" dirty="0"/>
              <a:t>      </a:t>
            </a:r>
            <a:endParaRPr sz="2200" dirty="0"/>
          </a:p>
          <a:p>
            <a:pPr marL="457200" lvl="0" indent="-368300" algn="l" rtl="0">
              <a:lnSpc>
                <a:spcPct val="100000"/>
              </a:lnSpc>
              <a:spcBef>
                <a:spcPts val="0"/>
              </a:spcBef>
              <a:spcAft>
                <a:spcPts val="0"/>
              </a:spcAft>
              <a:buClr>
                <a:schemeClr val="accent2"/>
              </a:buClr>
              <a:buSzPts val="2200"/>
              <a:buChar char="❖"/>
            </a:pPr>
            <a:r>
              <a:rPr lang="en-GB" sz="2200" dirty="0"/>
              <a:t>Popular </a:t>
            </a:r>
            <a:r>
              <a:rPr lang="en-GB" sz="2200" dirty="0" err="1"/>
              <a:t>neighborhood</a:t>
            </a:r>
            <a:r>
              <a:rPr lang="en-GB" sz="2200" dirty="0"/>
              <a:t> by review</a:t>
            </a:r>
            <a:endParaRPr sz="2200" dirty="0"/>
          </a:p>
          <a:p>
            <a:pPr marL="457200" lvl="0" indent="-368300" algn="l" rtl="0">
              <a:lnSpc>
                <a:spcPct val="100000"/>
              </a:lnSpc>
              <a:spcBef>
                <a:spcPts val="0"/>
              </a:spcBef>
              <a:spcAft>
                <a:spcPts val="0"/>
              </a:spcAft>
              <a:buClr>
                <a:schemeClr val="accent2"/>
              </a:buClr>
              <a:buSzPts val="2200"/>
              <a:buChar char="❖"/>
            </a:pPr>
            <a:r>
              <a:rPr lang="en-GB" sz="2200" dirty="0"/>
              <a:t>Preferred room types</a:t>
            </a:r>
            <a:endParaRPr sz="2200" dirty="0"/>
          </a:p>
          <a:p>
            <a:pPr marL="457200" lvl="0" indent="-368300" algn="l" rtl="0">
              <a:lnSpc>
                <a:spcPct val="100000"/>
              </a:lnSpc>
              <a:spcBef>
                <a:spcPts val="0"/>
              </a:spcBef>
              <a:spcAft>
                <a:spcPts val="0"/>
              </a:spcAft>
              <a:buClr>
                <a:schemeClr val="accent2"/>
              </a:buClr>
              <a:buSzPts val="2200"/>
              <a:buChar char="❖"/>
            </a:pPr>
            <a:r>
              <a:rPr lang="en-GB" sz="2200" dirty="0"/>
              <a:t>Limitation</a:t>
            </a:r>
            <a:endParaRPr sz="2200" dirty="0"/>
          </a:p>
          <a:p>
            <a:pPr marL="457200" lvl="0" indent="-368300" algn="l" rtl="0">
              <a:lnSpc>
                <a:spcPct val="100000"/>
              </a:lnSpc>
              <a:spcBef>
                <a:spcPts val="0"/>
              </a:spcBef>
              <a:spcAft>
                <a:spcPts val="0"/>
              </a:spcAft>
              <a:buClr>
                <a:schemeClr val="accent2"/>
              </a:buClr>
              <a:buSzPts val="2200"/>
              <a:buChar char="❖"/>
            </a:pPr>
            <a:r>
              <a:rPr lang="en-GB" sz="2200" dirty="0"/>
              <a:t>Scope of Improvement</a:t>
            </a:r>
            <a:endParaRPr sz="2200" dirty="0"/>
          </a:p>
          <a:p>
            <a:pPr marL="457200" lvl="0" indent="-368300" algn="l" rtl="0">
              <a:lnSpc>
                <a:spcPct val="100000"/>
              </a:lnSpc>
              <a:spcBef>
                <a:spcPts val="0"/>
              </a:spcBef>
              <a:spcAft>
                <a:spcPts val="0"/>
              </a:spcAft>
              <a:buClr>
                <a:schemeClr val="accent2"/>
              </a:buClr>
              <a:buSzPts val="2200"/>
              <a:buChar char="❖"/>
            </a:pPr>
            <a:r>
              <a:rPr lang="en-GB" sz="2200" dirty="0"/>
              <a:t>Conclusion</a:t>
            </a:r>
            <a:endParaRPr sz="2200" dirty="0"/>
          </a:p>
        </p:txBody>
      </p:sp>
      <p:pic>
        <p:nvPicPr>
          <p:cNvPr id="54" name="Google Shape;54;p30"/>
          <p:cNvPicPr preferRelativeResize="0"/>
          <p:nvPr/>
        </p:nvPicPr>
        <p:blipFill rotWithShape="1">
          <a:blip r:embed="rId3">
            <a:alphaModFix/>
          </a:blip>
          <a:srcRect/>
          <a:stretch/>
        </p:blipFill>
        <p:spPr>
          <a:xfrm>
            <a:off x="93911" y="1560048"/>
            <a:ext cx="1865518" cy="285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p:nvPr/>
        </p:nvSpPr>
        <p:spPr>
          <a:xfrm>
            <a:off x="90425" y="347375"/>
            <a:ext cx="83883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en-GB" sz="3200" b="1" i="0" u="none" strike="noStrike" cap="none" dirty="0">
                <a:latin typeface="Arial Rounded"/>
                <a:ea typeface="Arial Rounded"/>
                <a:cs typeface="Arial Rounded"/>
                <a:sym typeface="Arial Rounded"/>
              </a:rPr>
              <a:t>Conclusion</a:t>
            </a:r>
            <a:endParaRPr sz="3200" b="1" i="0" u="none" strike="noStrike" cap="none" dirty="0">
              <a:latin typeface="Arial Rounded"/>
              <a:ea typeface="Arial Rounded"/>
              <a:cs typeface="Arial Rounded"/>
              <a:sym typeface="Arial Rounded"/>
            </a:endParaRPr>
          </a:p>
        </p:txBody>
      </p:sp>
      <p:sp>
        <p:nvSpPr>
          <p:cNvPr id="175" name="Google Shape;175;p18"/>
          <p:cNvSpPr txBox="1"/>
          <p:nvPr/>
        </p:nvSpPr>
        <p:spPr>
          <a:xfrm>
            <a:off x="640825" y="4473400"/>
            <a:ext cx="14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D1AC36-9FC2-6210-3D30-165030392CF6}"/>
              </a:ext>
            </a:extLst>
          </p:cNvPr>
          <p:cNvSpPr txBox="1"/>
          <p:nvPr/>
        </p:nvSpPr>
        <p:spPr>
          <a:xfrm>
            <a:off x="114875" y="932110"/>
            <a:ext cx="9029125" cy="3970318"/>
          </a:xfrm>
          <a:prstGeom prst="rect">
            <a:avLst/>
          </a:prstGeom>
          <a:noFill/>
        </p:spPr>
        <p:txBody>
          <a:bodyPr wrap="square" rtlCol="0">
            <a:spAutoFit/>
          </a:bodyPr>
          <a:lstStyle/>
          <a:p>
            <a:r>
              <a:rPr lang="en-US" dirty="0"/>
              <a:t>From the entire analysis, it can be concluded that Most visitors don’t prefer shared rooms, they tend to visit private room or entire home. </a:t>
            </a:r>
          </a:p>
          <a:p>
            <a:pPr marL="285750" indent="-285750">
              <a:buFont typeface="Arial" panose="020B0604020202020204" pitchFamily="34" charset="0"/>
              <a:buChar char="•"/>
            </a:pPr>
            <a:r>
              <a:rPr lang="en-US" dirty="0"/>
              <a:t>We can conclude that throughout New York city there is a larger preference towards Entire apt as compared to private or shared rooms irrespective to the prices. </a:t>
            </a:r>
          </a:p>
          <a:p>
            <a:pPr marL="285750" indent="-285750">
              <a:buFont typeface="Arial" panose="020B0604020202020204" pitchFamily="34" charset="0"/>
              <a:buChar char="•"/>
            </a:pPr>
            <a:r>
              <a:rPr lang="en-US" dirty="0"/>
              <a:t>Most of the people prefer to stay in Manhattan and Brooklyn where as least like place is Staten island and Bronx. </a:t>
            </a:r>
          </a:p>
          <a:p>
            <a:pPr marL="285750" indent="-285750">
              <a:buFont typeface="Arial" panose="020B0604020202020204" pitchFamily="34" charset="0"/>
              <a:buChar char="•"/>
            </a:pPr>
            <a:r>
              <a:rPr lang="en-US" dirty="0"/>
              <a:t>Though location of property has high relation on deciding its price, but a property in popular location doesn’t mean it will stay occupied in most of the time. </a:t>
            </a:r>
          </a:p>
          <a:p>
            <a:pPr marL="285750" indent="-285750">
              <a:buFont typeface="Arial" panose="020B0604020202020204" pitchFamily="34" charset="0"/>
              <a:buChar char="•"/>
            </a:pPr>
            <a:r>
              <a:rPr lang="en-US" dirty="0"/>
              <a:t>Performing a regression on this dataset may result in high error rate, as the features given in this dataset, are of very poor quality in deciding the property valuation. </a:t>
            </a:r>
          </a:p>
          <a:p>
            <a:pPr marL="285750" indent="-285750">
              <a:buFont typeface="Arial" panose="020B0604020202020204" pitchFamily="34" charset="0"/>
              <a:buChar char="•"/>
            </a:pPr>
            <a:r>
              <a:rPr lang="en-US" dirty="0"/>
              <a:t>We can see this by looking at correlation heatmap. We would need more features like bedrooms, bathroom, property age (guessed it’d be a very important one), tax rate applicable on land, room extra amenities, distance to nearest hospital, stores or schools. </a:t>
            </a:r>
          </a:p>
          <a:p>
            <a:pPr marL="285750" indent="-285750">
              <a:buFont typeface="Arial" panose="020B0604020202020204" pitchFamily="34" charset="0"/>
              <a:buChar char="•"/>
            </a:pPr>
            <a:r>
              <a:rPr lang="en-US" dirty="0"/>
              <a:t>These features might have a high relation with price.</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2290" name="Picture 2" descr="Thank You Writing - Free GIF on Pixabay - Pixabay">
            <a:extLst>
              <a:ext uri="{FF2B5EF4-FFF2-40B4-BE49-F238E27FC236}">
                <a16:creationId xmlns:a16="http://schemas.microsoft.com/office/drawing/2014/main" id="{C42C3984-557F-C89A-EE6B-EE85B9AD9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743" y="133350"/>
            <a:ext cx="7576457"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2" name="TextBox 1">
            <a:extLst>
              <a:ext uri="{FF2B5EF4-FFF2-40B4-BE49-F238E27FC236}">
                <a16:creationId xmlns:a16="http://schemas.microsoft.com/office/drawing/2014/main" id="{3B4BE71B-B753-F245-8695-348CBCD8C454}"/>
              </a:ext>
            </a:extLst>
          </p:cNvPr>
          <p:cNvSpPr txBox="1"/>
          <p:nvPr/>
        </p:nvSpPr>
        <p:spPr>
          <a:xfrm>
            <a:off x="571500" y="2114551"/>
            <a:ext cx="8001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Airbnb, Inc. based in San Francisco, California, operates an online marketplace focused on short-term homestays and experiences. </a:t>
            </a:r>
          </a:p>
          <a:p>
            <a:pPr marL="285750" indent="-285750">
              <a:buFont typeface="Arial" panose="020B0604020202020204" pitchFamily="34" charset="0"/>
              <a:buChar char="•"/>
            </a:pPr>
            <a:r>
              <a:rPr lang="en-US" dirty="0"/>
              <a:t>The company acts as a broker and charges a commission from each booking. The company was founded in 2008 by Brian </a:t>
            </a:r>
            <a:r>
              <a:rPr lang="en-US" dirty="0" err="1"/>
              <a:t>Chesky</a:t>
            </a:r>
            <a:r>
              <a:rPr lang="en-US" dirty="0"/>
              <a:t>, Nathan </a:t>
            </a:r>
            <a:r>
              <a:rPr lang="en-US" dirty="0" err="1"/>
              <a:t>Blecharczyk</a:t>
            </a:r>
            <a:r>
              <a:rPr lang="en-US" dirty="0"/>
              <a:t>, and Joe </a:t>
            </a:r>
            <a:r>
              <a:rPr lang="en-US" dirty="0" err="1"/>
              <a:t>Gebbia</a:t>
            </a:r>
            <a:r>
              <a:rPr lang="en-US" dirty="0"/>
              <a:t>. Airbnb is a shortened version of its original name, AirBedandBreakfast.com. </a:t>
            </a:r>
          </a:p>
          <a:p>
            <a:pPr marL="285750" indent="-285750">
              <a:buFont typeface="Arial" panose="020B0604020202020204" pitchFamily="34" charset="0"/>
              <a:buChar char="•"/>
            </a:pPr>
            <a:r>
              <a:rPr lang="en-US" dirty="0"/>
              <a:t>The company has been the subject of criticism for lack of regulations and enabling increases in home rents.</a:t>
            </a:r>
          </a:p>
          <a:p>
            <a:pPr marL="285750" indent="-285750">
              <a:buFont typeface="Arial" panose="020B0604020202020204" pitchFamily="34" charset="0"/>
              <a:buChar char="•"/>
            </a:pPr>
            <a:r>
              <a:rPr lang="en-US" dirty="0"/>
              <a:t>The booking information on Airbnb from 2008 till 2019</a:t>
            </a:r>
            <a:endParaRPr lang="en-IN" dirty="0"/>
          </a:p>
        </p:txBody>
      </p:sp>
      <p:pic>
        <p:nvPicPr>
          <p:cNvPr id="11268" name="Picture 4" descr="Airbnb Air Bnb GIF - Airbnb Door - Discover &amp; Share GIFs">
            <a:extLst>
              <a:ext uri="{FF2B5EF4-FFF2-40B4-BE49-F238E27FC236}">
                <a16:creationId xmlns:a16="http://schemas.microsoft.com/office/drawing/2014/main" id="{D230DF6F-436F-CB1A-1932-AE7289CF0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61" y="110218"/>
            <a:ext cx="8519432" cy="1767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1"/>
          <p:cNvSpPr txBox="1"/>
          <p:nvPr/>
        </p:nvSpPr>
        <p:spPr>
          <a:xfrm>
            <a:off x="618600" y="544750"/>
            <a:ext cx="8357100" cy="3940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000" b="1" i="0" u="none" strike="noStrike" cap="none">
                <a:solidFill>
                  <a:schemeClr val="dk1"/>
                </a:solidFill>
                <a:latin typeface="Arial"/>
                <a:ea typeface="Arial"/>
                <a:cs typeface="Arial"/>
                <a:sym typeface="Arial"/>
              </a:rPr>
              <a:t>Problem Statement :</a:t>
            </a:r>
            <a:endParaRPr/>
          </a:p>
          <a:p>
            <a:pPr marL="0" marR="0" lvl="0" indent="0" algn="l" rtl="0">
              <a:lnSpc>
                <a:spcPct val="100000"/>
              </a:lnSpc>
              <a:spcBef>
                <a:spcPts val="0"/>
              </a:spcBef>
              <a:spcAft>
                <a:spcPts val="0"/>
              </a:spcAft>
              <a:buNone/>
            </a:pPr>
            <a:endParaRPr sz="2000" i="0" u="none" strike="noStrike" cap="none">
              <a:solidFill>
                <a:srgbClr val="000000"/>
              </a:solidFill>
            </a:endParaRPr>
          </a:p>
          <a:p>
            <a:pPr marL="0" marR="0" lvl="0" indent="0" algn="l" rtl="0">
              <a:lnSpc>
                <a:spcPct val="100000"/>
              </a:lnSpc>
              <a:spcBef>
                <a:spcPts val="0"/>
              </a:spcBef>
              <a:spcAft>
                <a:spcPts val="0"/>
              </a:spcAft>
              <a:buNone/>
            </a:pPr>
            <a:r>
              <a:rPr lang="en-GB" sz="2000" i="0" u="none" strike="noStrike" cap="none">
                <a:solidFill>
                  <a:srgbClr val="000000"/>
                </a:solidFill>
              </a:rPr>
              <a:t>With help of python data visualization , libraries . We will try to solve the answer of the following questions </a:t>
            </a:r>
            <a:endParaRPr sz="2000"/>
          </a:p>
          <a:p>
            <a:pPr marL="0" marR="0" lvl="0" indent="0" algn="l" rtl="0">
              <a:lnSpc>
                <a:spcPct val="100000"/>
              </a:lnSpc>
              <a:spcBef>
                <a:spcPts val="0"/>
              </a:spcBef>
              <a:spcAft>
                <a:spcPts val="0"/>
              </a:spcAft>
              <a:buNone/>
            </a:pPr>
            <a:endParaRPr sz="2000" i="0" u="none" strike="noStrike" cap="none">
              <a:solidFill>
                <a:srgbClr val="000000"/>
              </a:solidFill>
            </a:endParaRPr>
          </a:p>
          <a:p>
            <a:pPr marL="285750" marR="0" lvl="1" indent="-285750" algn="l" rtl="0">
              <a:lnSpc>
                <a:spcPct val="100000"/>
              </a:lnSpc>
              <a:spcBef>
                <a:spcPts val="0"/>
              </a:spcBef>
              <a:spcAft>
                <a:spcPts val="0"/>
              </a:spcAft>
              <a:buClr>
                <a:srgbClr val="000000"/>
              </a:buClr>
              <a:buSzPts val="2000"/>
              <a:buChar char="⮚"/>
            </a:pPr>
            <a:r>
              <a:rPr lang="en-GB" sz="2000" i="0" u="none" strike="noStrike" cap="none">
                <a:solidFill>
                  <a:srgbClr val="000000"/>
                </a:solidFill>
              </a:rPr>
              <a:t>What can we learn about the different hosts and areas?</a:t>
            </a:r>
            <a:endParaRPr sz="2000"/>
          </a:p>
          <a:p>
            <a:pPr marL="285750" marR="0" lvl="1" indent="-285750" algn="l" rtl="0">
              <a:lnSpc>
                <a:spcPct val="100000"/>
              </a:lnSpc>
              <a:spcBef>
                <a:spcPts val="0"/>
              </a:spcBef>
              <a:spcAft>
                <a:spcPts val="0"/>
              </a:spcAft>
              <a:buClr>
                <a:srgbClr val="000000"/>
              </a:buClr>
              <a:buSzPts val="2000"/>
              <a:buChar char="⮚"/>
            </a:pPr>
            <a:r>
              <a:rPr lang="en-GB" sz="2000" i="0" u="none" strike="noStrike" cap="none">
                <a:solidFill>
                  <a:srgbClr val="000000"/>
                </a:solidFill>
              </a:rPr>
              <a:t>What can we learn from prediction’s ( prices , reviews etc. )</a:t>
            </a:r>
            <a:endParaRPr sz="2000"/>
          </a:p>
          <a:p>
            <a:pPr marL="285750" marR="0" lvl="1" indent="-285750" algn="l" rtl="0">
              <a:lnSpc>
                <a:spcPct val="100000"/>
              </a:lnSpc>
              <a:spcBef>
                <a:spcPts val="0"/>
              </a:spcBef>
              <a:spcAft>
                <a:spcPts val="0"/>
              </a:spcAft>
              <a:buClr>
                <a:srgbClr val="000000"/>
              </a:buClr>
              <a:buSzPts val="2000"/>
              <a:buChar char="⮚"/>
            </a:pPr>
            <a:r>
              <a:rPr lang="en-GB" sz="2000" i="0" u="none" strike="noStrike" cap="none">
                <a:solidFill>
                  <a:srgbClr val="000000"/>
                </a:solidFill>
              </a:rPr>
              <a:t>Which type of rooms are customer demands in most popular neighborhood, neighborhood_group</a:t>
            </a:r>
            <a:endParaRPr sz="2000"/>
          </a:p>
          <a:p>
            <a:pPr marL="285750" marR="0" lvl="1" indent="-285750" algn="l" rtl="0">
              <a:lnSpc>
                <a:spcPct val="100000"/>
              </a:lnSpc>
              <a:spcBef>
                <a:spcPts val="0"/>
              </a:spcBef>
              <a:spcAft>
                <a:spcPts val="0"/>
              </a:spcAft>
              <a:buClr>
                <a:srgbClr val="000000"/>
              </a:buClr>
              <a:buSzPts val="2000"/>
              <a:buChar char="⮚"/>
            </a:pPr>
            <a:r>
              <a:rPr lang="en-GB" sz="2000" i="0" u="none" strike="noStrike" cap="none">
                <a:solidFill>
                  <a:srgbClr val="000000"/>
                </a:solidFill>
              </a:rPr>
              <a:t>Why type of reviews are made by the most of costumer’s</a:t>
            </a:r>
            <a:endParaRPr sz="2000"/>
          </a:p>
          <a:p>
            <a:pPr marL="285750" marR="0" lvl="1" indent="-285750" algn="l" rtl="0">
              <a:lnSpc>
                <a:spcPct val="100000"/>
              </a:lnSpc>
              <a:spcBef>
                <a:spcPts val="0"/>
              </a:spcBef>
              <a:spcAft>
                <a:spcPts val="0"/>
              </a:spcAft>
              <a:buClr>
                <a:srgbClr val="000000"/>
              </a:buClr>
              <a:buSzPts val="2000"/>
              <a:buChar char="⮚"/>
            </a:pPr>
            <a:r>
              <a:rPr lang="en-GB" sz="2000" i="0" u="none" strike="noStrike" cap="none">
                <a:solidFill>
                  <a:srgbClr val="000000"/>
                </a:solidFill>
              </a:rPr>
              <a:t>Limitation in Airbnb’s data</a:t>
            </a:r>
            <a:endParaRPr sz="2000"/>
          </a:p>
          <a:p>
            <a:pPr marL="285750" marR="0" lvl="1" indent="-285750" algn="l" rtl="0">
              <a:lnSpc>
                <a:spcPct val="100000"/>
              </a:lnSpc>
              <a:spcBef>
                <a:spcPts val="0"/>
              </a:spcBef>
              <a:spcAft>
                <a:spcPts val="0"/>
              </a:spcAft>
              <a:buClr>
                <a:srgbClr val="000000"/>
              </a:buClr>
              <a:buSzPts val="2000"/>
              <a:buChar char="⮚"/>
            </a:pPr>
            <a:r>
              <a:rPr lang="en-GB" sz="2000" i="0" u="none" strike="noStrike" cap="none">
                <a:solidFill>
                  <a:srgbClr val="000000"/>
                </a:solidFill>
              </a:rPr>
              <a:t>Scope of Improvement (How we help to resolve the problem)</a:t>
            </a:r>
            <a:endParaRPr sz="2000" i="0" u="none" strike="noStrike" cap="none">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2"/>
          <p:cNvSpPr txBox="1"/>
          <p:nvPr/>
        </p:nvSpPr>
        <p:spPr>
          <a:xfrm>
            <a:off x="225600" y="534025"/>
            <a:ext cx="8692800" cy="4479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000" b="1" i="0" u="none" strike="noStrike" cap="none">
                <a:solidFill>
                  <a:schemeClr val="dk1"/>
                </a:solidFill>
                <a:latin typeface="Arial"/>
                <a:ea typeface="Arial"/>
                <a:cs typeface="Arial"/>
                <a:sym typeface="Arial"/>
              </a:rPr>
              <a:t>Data Exploration (variable name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700"/>
          </a:p>
          <a:p>
            <a:pPr marL="0" marR="0" lvl="0" indent="0" algn="l" rtl="0">
              <a:lnSpc>
                <a:spcPct val="100000"/>
              </a:lnSpc>
              <a:spcBef>
                <a:spcPts val="0"/>
              </a:spcBef>
              <a:spcAft>
                <a:spcPts val="0"/>
              </a:spcAft>
              <a:buNone/>
            </a:pPr>
            <a:r>
              <a:rPr lang="en-GB" sz="1700" b="0" i="0" u="none" strike="noStrike" cap="none">
                <a:solidFill>
                  <a:srgbClr val="000000"/>
                </a:solidFill>
                <a:latin typeface="Arial"/>
                <a:ea typeface="Arial"/>
                <a:cs typeface="Arial"/>
                <a:sym typeface="Arial"/>
              </a:rPr>
              <a:t>The data and its features are given below :-</a:t>
            </a:r>
            <a:endParaRPr sz="1700" b="0" i="0" u="none" strike="noStrike" cap="none">
              <a:solidFill>
                <a:srgbClr val="000000"/>
              </a:solidFill>
              <a:latin typeface="Arial"/>
              <a:ea typeface="Arial"/>
              <a:cs typeface="Arial"/>
              <a:sym typeface="Arial"/>
            </a:endParaRPr>
          </a:p>
          <a:p>
            <a:pPr marL="342900" marR="0" lvl="0" indent="-323850" algn="l" rtl="0">
              <a:lnSpc>
                <a:spcPct val="100000"/>
              </a:lnSpc>
              <a:spcBef>
                <a:spcPts val="0"/>
              </a:spcBef>
              <a:spcAft>
                <a:spcPts val="0"/>
              </a:spcAft>
              <a:buClr>
                <a:srgbClr val="000000"/>
              </a:buClr>
              <a:buSzPts val="1700"/>
              <a:buFont typeface="Noto Sans Symbols"/>
              <a:buChar char="❖"/>
            </a:pPr>
            <a:r>
              <a:rPr lang="en-GB" sz="1700" b="1" i="0" u="none" strike="noStrike" cap="none">
                <a:solidFill>
                  <a:srgbClr val="000000"/>
                </a:solidFill>
                <a:latin typeface="Arial"/>
                <a:ea typeface="Arial"/>
                <a:cs typeface="Arial"/>
                <a:sym typeface="Arial"/>
              </a:rPr>
              <a:t>Id</a:t>
            </a:r>
            <a:endParaRPr sz="1700" b="1"/>
          </a:p>
          <a:p>
            <a:pPr marL="0" marR="0" lvl="0" indent="457200" algn="l" rtl="0">
              <a:lnSpc>
                <a:spcPct val="100000"/>
              </a:lnSpc>
              <a:spcBef>
                <a:spcPts val="0"/>
              </a:spcBef>
              <a:spcAft>
                <a:spcPts val="0"/>
              </a:spcAft>
              <a:buNone/>
            </a:pPr>
            <a:r>
              <a:rPr lang="en-GB" sz="1700" b="0" i="0" u="none" strike="noStrike" cap="none">
                <a:solidFill>
                  <a:srgbClr val="000000"/>
                </a:solidFill>
                <a:latin typeface="Arial"/>
                <a:ea typeface="Arial"/>
                <a:cs typeface="Arial"/>
                <a:sym typeface="Arial"/>
              </a:rPr>
              <a:t>It is a particular identity number of property which is given to</a:t>
            </a:r>
            <a:r>
              <a:rPr lang="en-GB" sz="1700"/>
              <a:t> customer(host)</a:t>
            </a:r>
            <a:r>
              <a:rPr lang="en-GB" sz="1700" b="0" i="0" u="none" strike="noStrike" cap="none">
                <a:solidFill>
                  <a:srgbClr val="000000"/>
                </a:solidFill>
                <a:latin typeface="Arial"/>
                <a:ea typeface="Arial"/>
                <a:cs typeface="Arial"/>
                <a:sym typeface="Arial"/>
              </a:rPr>
              <a:t>                  </a:t>
            </a:r>
            <a:endParaRPr sz="1700"/>
          </a:p>
          <a:p>
            <a:pPr marL="342900" marR="0" lvl="0" indent="-323850" algn="l" rtl="0">
              <a:lnSpc>
                <a:spcPct val="100000"/>
              </a:lnSpc>
              <a:spcBef>
                <a:spcPts val="0"/>
              </a:spcBef>
              <a:spcAft>
                <a:spcPts val="0"/>
              </a:spcAft>
              <a:buClr>
                <a:srgbClr val="000000"/>
              </a:buClr>
              <a:buSzPts val="1700"/>
              <a:buFont typeface="Noto Sans Symbols"/>
              <a:buChar char="❖"/>
            </a:pPr>
            <a:r>
              <a:rPr lang="en-GB" sz="1700" b="1" i="0" u="none" strike="noStrike" cap="none">
                <a:solidFill>
                  <a:srgbClr val="000000"/>
                </a:solidFill>
                <a:latin typeface="Arial"/>
                <a:ea typeface="Arial"/>
                <a:cs typeface="Arial"/>
                <a:sym typeface="Arial"/>
              </a:rPr>
              <a:t>Name</a:t>
            </a:r>
            <a:endParaRPr sz="1700" b="1"/>
          </a:p>
          <a:p>
            <a:pPr marL="0" marR="0" lvl="0" indent="457200" algn="l" rtl="0">
              <a:lnSpc>
                <a:spcPct val="100000"/>
              </a:lnSpc>
              <a:spcBef>
                <a:spcPts val="0"/>
              </a:spcBef>
              <a:spcAft>
                <a:spcPts val="0"/>
              </a:spcAft>
              <a:buNone/>
            </a:pPr>
            <a:r>
              <a:rPr lang="en-GB" sz="1700" b="0" i="0" u="none" strike="noStrike" cap="none">
                <a:solidFill>
                  <a:srgbClr val="000000"/>
                </a:solidFill>
                <a:latin typeface="Arial"/>
                <a:ea typeface="Arial"/>
                <a:cs typeface="Arial"/>
                <a:sym typeface="Arial"/>
              </a:rPr>
              <a:t>It gives the name of property given to customer </a:t>
            </a:r>
            <a:endParaRPr sz="1700"/>
          </a:p>
          <a:p>
            <a:pPr marL="342900" marR="0" lvl="0" indent="-323850" algn="l" rtl="0">
              <a:lnSpc>
                <a:spcPct val="100000"/>
              </a:lnSpc>
              <a:spcBef>
                <a:spcPts val="0"/>
              </a:spcBef>
              <a:spcAft>
                <a:spcPts val="0"/>
              </a:spcAft>
              <a:buClr>
                <a:srgbClr val="000000"/>
              </a:buClr>
              <a:buSzPts val="1700"/>
              <a:buFont typeface="Noto Sans Symbols"/>
              <a:buChar char="❖"/>
            </a:pPr>
            <a:r>
              <a:rPr lang="en-GB" sz="1700" b="1" i="0" u="none" strike="noStrike" cap="none">
                <a:solidFill>
                  <a:srgbClr val="000000"/>
                </a:solidFill>
                <a:latin typeface="Arial"/>
                <a:ea typeface="Arial"/>
                <a:cs typeface="Arial"/>
                <a:sym typeface="Arial"/>
              </a:rPr>
              <a:t>Host_id</a:t>
            </a:r>
            <a:endParaRPr sz="1700" b="1"/>
          </a:p>
          <a:p>
            <a:pPr marL="457200" marR="0" lvl="0" indent="0" algn="l" rtl="0">
              <a:lnSpc>
                <a:spcPct val="100000"/>
              </a:lnSpc>
              <a:spcBef>
                <a:spcPts val="0"/>
              </a:spcBef>
              <a:spcAft>
                <a:spcPts val="0"/>
              </a:spcAft>
              <a:buNone/>
            </a:pPr>
            <a:r>
              <a:rPr lang="en-GB" sz="1700" b="0" i="0" u="none" strike="noStrike" cap="none">
                <a:solidFill>
                  <a:srgbClr val="000000"/>
                </a:solidFill>
                <a:latin typeface="Arial"/>
                <a:ea typeface="Arial"/>
                <a:cs typeface="Arial"/>
                <a:sym typeface="Arial"/>
              </a:rPr>
              <a:t>It is the identity number of host who have register on airbnb</a:t>
            </a:r>
            <a:endParaRPr sz="1700" b="0" i="0" u="none" strike="noStrike" cap="none">
              <a:solidFill>
                <a:srgbClr val="000000"/>
              </a:solidFill>
              <a:latin typeface="Arial"/>
              <a:ea typeface="Arial"/>
              <a:cs typeface="Arial"/>
              <a:sym typeface="Arial"/>
            </a:endParaRPr>
          </a:p>
          <a:p>
            <a:pPr marL="342900" marR="0" lvl="0" indent="-323850" algn="l" rtl="0">
              <a:lnSpc>
                <a:spcPct val="100000"/>
              </a:lnSpc>
              <a:spcBef>
                <a:spcPts val="0"/>
              </a:spcBef>
              <a:spcAft>
                <a:spcPts val="0"/>
              </a:spcAft>
              <a:buClr>
                <a:srgbClr val="000000"/>
              </a:buClr>
              <a:buSzPts val="1700"/>
              <a:buFont typeface="Noto Sans Symbols"/>
              <a:buChar char="❖"/>
            </a:pPr>
            <a:r>
              <a:rPr lang="en-GB" sz="1700" b="1" i="0" u="none" strike="noStrike" cap="none">
                <a:solidFill>
                  <a:srgbClr val="000000"/>
                </a:solidFill>
                <a:latin typeface="Arial"/>
                <a:ea typeface="Arial"/>
                <a:cs typeface="Arial"/>
                <a:sym typeface="Arial"/>
              </a:rPr>
              <a:t>Host_name</a:t>
            </a:r>
            <a:endParaRPr sz="1700" b="1"/>
          </a:p>
          <a:p>
            <a:pPr marL="457200" marR="0" lvl="0" indent="0" algn="l" rtl="0">
              <a:lnSpc>
                <a:spcPct val="100000"/>
              </a:lnSpc>
              <a:spcBef>
                <a:spcPts val="0"/>
              </a:spcBef>
              <a:spcAft>
                <a:spcPts val="0"/>
              </a:spcAft>
              <a:buNone/>
            </a:pPr>
            <a:r>
              <a:rPr lang="en-GB" sz="1700" b="0" i="0" u="none" strike="noStrike" cap="none">
                <a:solidFill>
                  <a:srgbClr val="000000"/>
                </a:solidFill>
                <a:latin typeface="Arial"/>
                <a:ea typeface="Arial"/>
                <a:cs typeface="Arial"/>
                <a:sym typeface="Arial"/>
              </a:rPr>
              <a:t>It is the customer name who registered their property on Airbnb</a:t>
            </a:r>
            <a:endParaRPr sz="1700"/>
          </a:p>
          <a:p>
            <a:pPr marL="342900" marR="0" lvl="0" indent="-323850" algn="l" rtl="0">
              <a:lnSpc>
                <a:spcPct val="100000"/>
              </a:lnSpc>
              <a:spcBef>
                <a:spcPts val="0"/>
              </a:spcBef>
              <a:spcAft>
                <a:spcPts val="0"/>
              </a:spcAft>
              <a:buClr>
                <a:srgbClr val="000000"/>
              </a:buClr>
              <a:buSzPts val="1700"/>
              <a:buFont typeface="Noto Sans Symbols"/>
              <a:buChar char="❖"/>
            </a:pPr>
            <a:r>
              <a:rPr lang="en-GB" sz="1700" b="1" i="0" u="none" strike="noStrike" cap="none">
                <a:solidFill>
                  <a:srgbClr val="000000"/>
                </a:solidFill>
                <a:latin typeface="Arial"/>
                <a:ea typeface="Arial"/>
                <a:cs typeface="Arial"/>
                <a:sym typeface="Arial"/>
              </a:rPr>
              <a:t>Neighbourhood_group</a:t>
            </a:r>
            <a:endParaRPr sz="1700" b="1"/>
          </a:p>
          <a:p>
            <a:pPr marL="457200" marR="0" lvl="0" indent="0" algn="l" rtl="0">
              <a:lnSpc>
                <a:spcPct val="100000"/>
              </a:lnSpc>
              <a:spcBef>
                <a:spcPts val="0"/>
              </a:spcBef>
              <a:spcAft>
                <a:spcPts val="0"/>
              </a:spcAft>
              <a:buNone/>
            </a:pPr>
            <a:r>
              <a:rPr lang="en-GB" sz="1700" b="0" i="0" u="none" strike="noStrike" cap="none">
                <a:solidFill>
                  <a:srgbClr val="000000"/>
                </a:solidFill>
                <a:latin typeface="Arial"/>
                <a:ea typeface="Arial"/>
                <a:cs typeface="Arial"/>
                <a:sym typeface="Arial"/>
              </a:rPr>
              <a:t>It tell the neighborhood group present in the particular city ( ex :- NYK , San Francisco etc. )</a:t>
            </a:r>
            <a:endParaRPr sz="1700"/>
          </a:p>
          <a:p>
            <a:pPr marL="342900" marR="0" lvl="0" indent="-323850" algn="l" rtl="0">
              <a:lnSpc>
                <a:spcPct val="100000"/>
              </a:lnSpc>
              <a:spcBef>
                <a:spcPts val="0"/>
              </a:spcBef>
              <a:spcAft>
                <a:spcPts val="0"/>
              </a:spcAft>
              <a:buClr>
                <a:srgbClr val="000000"/>
              </a:buClr>
              <a:buSzPts val="1700"/>
              <a:buFont typeface="Noto Sans Symbols"/>
              <a:buChar char="❖"/>
            </a:pPr>
            <a:r>
              <a:rPr lang="en-GB" sz="1700" b="1" i="0" u="none" strike="noStrike" cap="none">
                <a:solidFill>
                  <a:srgbClr val="000000"/>
                </a:solidFill>
                <a:latin typeface="Arial"/>
                <a:ea typeface="Arial"/>
                <a:cs typeface="Arial"/>
                <a:sym typeface="Arial"/>
              </a:rPr>
              <a:t>Neighborhood</a:t>
            </a:r>
            <a:endParaRPr sz="1700" b="1"/>
          </a:p>
          <a:p>
            <a:pPr marL="457200" marR="0" lvl="0" indent="0" algn="l" rtl="0">
              <a:lnSpc>
                <a:spcPct val="100000"/>
              </a:lnSpc>
              <a:spcBef>
                <a:spcPts val="0"/>
              </a:spcBef>
              <a:spcAft>
                <a:spcPts val="0"/>
              </a:spcAft>
              <a:buNone/>
            </a:pPr>
            <a:r>
              <a:rPr lang="en-GB" sz="1700" b="0" i="0" u="none" strike="noStrike" cap="none">
                <a:solidFill>
                  <a:srgbClr val="000000"/>
                </a:solidFill>
                <a:latin typeface="Arial"/>
                <a:ea typeface="Arial"/>
                <a:cs typeface="Arial"/>
                <a:sym typeface="Arial"/>
              </a:rPr>
              <a:t>It tells the neighborhood present in</a:t>
            </a:r>
            <a:r>
              <a:rPr lang="en-GB" sz="1700"/>
              <a:t> </a:t>
            </a:r>
            <a:r>
              <a:rPr lang="en-GB" sz="1700" b="0" i="0" u="none" strike="noStrike" cap="none">
                <a:solidFill>
                  <a:srgbClr val="000000"/>
                </a:solidFill>
                <a:latin typeface="Arial"/>
                <a:ea typeface="Arial"/>
                <a:cs typeface="Arial"/>
                <a:sym typeface="Arial"/>
              </a:rPr>
              <a:t>neighbourhood_group in the city.</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33"/>
          <p:cNvSpPr txBox="1"/>
          <p:nvPr/>
        </p:nvSpPr>
        <p:spPr>
          <a:xfrm>
            <a:off x="574229" y="490650"/>
            <a:ext cx="8357100" cy="4162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GB" sz="3000" b="1" dirty="0"/>
              <a:t>Data Exploration (variable name ):</a:t>
            </a:r>
            <a:endParaRPr dirty="0"/>
          </a:p>
          <a:p>
            <a:pPr marL="0" marR="0" lvl="0" indent="0" algn="l" rtl="0">
              <a:lnSpc>
                <a:spcPct val="100000"/>
              </a:lnSpc>
              <a:spcBef>
                <a:spcPts val="0"/>
              </a:spcBef>
              <a:spcAft>
                <a:spcPts val="0"/>
              </a:spcAft>
              <a:buNone/>
            </a:pPr>
            <a:endParaRPr sz="1600" b="0" i="0" u="none" strike="noStrike" cap="none" dirty="0">
              <a:latin typeface="Arial"/>
              <a:ea typeface="Arial"/>
              <a:cs typeface="Arial"/>
              <a:sym typeface="Arial"/>
            </a:endParaRPr>
          </a:p>
          <a:p>
            <a:pPr marL="342900" marR="0" lvl="0" indent="-317500" algn="just" rtl="0">
              <a:lnSpc>
                <a:spcPct val="115000"/>
              </a:lnSpc>
              <a:spcBef>
                <a:spcPts val="0"/>
              </a:spcBef>
              <a:spcAft>
                <a:spcPts val="0"/>
              </a:spcAft>
              <a:buClr>
                <a:srgbClr val="000000"/>
              </a:buClr>
              <a:buSzPts val="1600"/>
              <a:buFont typeface="Noto Sans Symbols"/>
              <a:buChar char="❖"/>
            </a:pPr>
            <a:r>
              <a:rPr lang="en-GB" sz="1600" b="1" i="0" u="none" strike="noStrike" cap="none" dirty="0" err="1">
                <a:latin typeface="Montserrat"/>
                <a:ea typeface="Montserrat"/>
                <a:cs typeface="Montserrat"/>
                <a:sym typeface="Montserrat"/>
              </a:rPr>
              <a:t>Neighbourhood_group</a:t>
            </a:r>
            <a:r>
              <a:rPr lang="en-GB" sz="1600" b="1" dirty="0">
                <a:latin typeface="Montserrat"/>
                <a:ea typeface="Montserrat"/>
                <a:cs typeface="Montserrat"/>
                <a:sym typeface="Montserrat"/>
              </a:rPr>
              <a:t>	</a:t>
            </a:r>
            <a:endParaRPr sz="1600" b="1" dirty="0">
              <a:latin typeface="Montserrat"/>
              <a:ea typeface="Montserrat"/>
              <a:cs typeface="Montserrat"/>
              <a:sym typeface="Montserrat"/>
            </a:endParaRPr>
          </a:p>
          <a:p>
            <a:pPr marL="457200" marR="0" lvl="0" indent="0" algn="just" rtl="0">
              <a:lnSpc>
                <a:spcPct val="115000"/>
              </a:lnSpc>
              <a:spcBef>
                <a:spcPts val="0"/>
              </a:spcBef>
              <a:spcAft>
                <a:spcPts val="0"/>
              </a:spcAft>
              <a:buNone/>
            </a:pPr>
            <a:r>
              <a:rPr lang="en-GB" sz="1600" b="0" i="0" u="none" strike="noStrike" cap="none" dirty="0">
                <a:latin typeface="Montserrat"/>
                <a:ea typeface="Montserrat"/>
                <a:cs typeface="Montserrat"/>
                <a:sym typeface="Montserrat"/>
              </a:rPr>
              <a:t>it gives a group of area</a:t>
            </a:r>
            <a:endParaRPr sz="1600" b="0" i="0" u="none" strike="noStrike" cap="none" dirty="0">
              <a:latin typeface="Gill Sans"/>
              <a:ea typeface="Gill Sans"/>
              <a:cs typeface="Gill Sans"/>
              <a:sym typeface="Gill Sans"/>
            </a:endParaRPr>
          </a:p>
          <a:p>
            <a:pPr marL="342900" marR="0" lvl="0" indent="-330200" algn="just" rtl="0">
              <a:lnSpc>
                <a:spcPct val="115000"/>
              </a:lnSpc>
              <a:spcBef>
                <a:spcPts val="0"/>
              </a:spcBef>
              <a:spcAft>
                <a:spcPts val="0"/>
              </a:spcAft>
              <a:buClr>
                <a:srgbClr val="000000"/>
              </a:buClr>
              <a:buSzPts val="1600"/>
              <a:buFont typeface="Noto Sans Symbols"/>
              <a:buChar char="❖"/>
            </a:pPr>
            <a:r>
              <a:rPr lang="en-GB" sz="1600" b="1" i="0" u="none" strike="noStrike" cap="none" dirty="0">
                <a:latin typeface="Montserrat"/>
                <a:ea typeface="Montserrat"/>
                <a:cs typeface="Montserrat"/>
                <a:sym typeface="Montserrat"/>
              </a:rPr>
              <a:t>Latitude</a:t>
            </a:r>
            <a:endParaRPr sz="1600" b="1" dirty="0">
              <a:latin typeface="Montserrat"/>
              <a:ea typeface="Montserrat"/>
              <a:cs typeface="Montserrat"/>
              <a:sym typeface="Montserrat"/>
            </a:endParaRPr>
          </a:p>
          <a:p>
            <a:pPr marL="457200" marR="0" lvl="0" indent="0" algn="just" rtl="0">
              <a:lnSpc>
                <a:spcPct val="115000"/>
              </a:lnSpc>
              <a:spcBef>
                <a:spcPts val="0"/>
              </a:spcBef>
              <a:spcAft>
                <a:spcPts val="0"/>
              </a:spcAft>
              <a:buNone/>
            </a:pPr>
            <a:r>
              <a:rPr lang="en-GB" sz="1600" b="0" i="0" u="none" strike="noStrike" cap="none" dirty="0">
                <a:latin typeface="Montserrat"/>
                <a:ea typeface="Montserrat"/>
                <a:cs typeface="Montserrat"/>
                <a:sym typeface="Montserrat"/>
              </a:rPr>
              <a:t>it gives the coordinate of listing</a:t>
            </a:r>
            <a:endParaRPr sz="1600" b="0" i="0" u="none" strike="noStrike" cap="none" dirty="0">
              <a:latin typeface="Gill Sans"/>
              <a:ea typeface="Gill Sans"/>
              <a:cs typeface="Gill Sans"/>
              <a:sym typeface="Gill Sans"/>
            </a:endParaRPr>
          </a:p>
          <a:p>
            <a:pPr marL="285750" marR="0" lvl="0" indent="-273050" algn="just" rtl="0">
              <a:lnSpc>
                <a:spcPct val="115000"/>
              </a:lnSpc>
              <a:spcBef>
                <a:spcPts val="0"/>
              </a:spcBef>
              <a:spcAft>
                <a:spcPts val="0"/>
              </a:spcAft>
              <a:buClr>
                <a:srgbClr val="000000"/>
              </a:buClr>
              <a:buSzPts val="1600"/>
              <a:buFont typeface="Noto Sans Symbols"/>
              <a:buChar char="❖"/>
            </a:pPr>
            <a:r>
              <a:rPr lang="en-GB" sz="1600" b="1" i="0" u="none" strike="noStrike" cap="none" dirty="0">
                <a:latin typeface="Montserrat"/>
                <a:ea typeface="Montserrat"/>
                <a:cs typeface="Montserrat"/>
                <a:sym typeface="Montserrat"/>
              </a:rPr>
              <a:t>Longitude</a:t>
            </a:r>
            <a:endParaRPr sz="1600" b="1" dirty="0">
              <a:latin typeface="Montserrat"/>
              <a:ea typeface="Montserrat"/>
              <a:cs typeface="Montserrat"/>
              <a:sym typeface="Montserrat"/>
            </a:endParaRPr>
          </a:p>
          <a:p>
            <a:pPr marL="457200" marR="0" lvl="0" indent="0" algn="just" rtl="0">
              <a:lnSpc>
                <a:spcPct val="115000"/>
              </a:lnSpc>
              <a:spcBef>
                <a:spcPts val="0"/>
              </a:spcBef>
              <a:spcAft>
                <a:spcPts val="0"/>
              </a:spcAft>
              <a:buNone/>
            </a:pPr>
            <a:r>
              <a:rPr lang="en-GB" sz="1600" b="0" i="0" u="none" strike="noStrike" cap="none" dirty="0">
                <a:latin typeface="Montserrat"/>
                <a:ea typeface="Montserrat"/>
                <a:cs typeface="Montserrat"/>
                <a:sym typeface="Montserrat"/>
              </a:rPr>
              <a:t>it gives the coordinate of listing</a:t>
            </a:r>
            <a:endParaRPr sz="1600" b="0" i="0" u="none" strike="noStrike" cap="none" dirty="0">
              <a:latin typeface="Gill Sans"/>
              <a:ea typeface="Gill Sans"/>
              <a:cs typeface="Gill Sans"/>
              <a:sym typeface="Gill Sans"/>
            </a:endParaRPr>
          </a:p>
          <a:p>
            <a:pPr marL="342900" marR="0" lvl="0" indent="-330200" algn="just" rtl="0">
              <a:lnSpc>
                <a:spcPct val="115000"/>
              </a:lnSpc>
              <a:spcBef>
                <a:spcPts val="0"/>
              </a:spcBef>
              <a:spcAft>
                <a:spcPts val="0"/>
              </a:spcAft>
              <a:buClr>
                <a:srgbClr val="000000"/>
              </a:buClr>
              <a:buSzPts val="1600"/>
              <a:buFont typeface="Noto Sans Symbols"/>
              <a:buChar char="❖"/>
            </a:pPr>
            <a:r>
              <a:rPr lang="en-GB" sz="1600" b="1" i="0" u="none" strike="noStrike" cap="none" dirty="0" err="1">
                <a:latin typeface="Montserrat"/>
                <a:ea typeface="Montserrat"/>
                <a:cs typeface="Montserrat"/>
                <a:sym typeface="Montserrat"/>
              </a:rPr>
              <a:t>Room_type</a:t>
            </a:r>
            <a:endParaRPr sz="1600" b="1" dirty="0">
              <a:latin typeface="Montserrat"/>
              <a:ea typeface="Montserrat"/>
              <a:cs typeface="Montserrat"/>
              <a:sym typeface="Montserrat"/>
            </a:endParaRPr>
          </a:p>
          <a:p>
            <a:pPr marL="457200" marR="0" lvl="0" indent="0" algn="just" rtl="0">
              <a:lnSpc>
                <a:spcPct val="115000"/>
              </a:lnSpc>
              <a:spcBef>
                <a:spcPts val="0"/>
              </a:spcBef>
              <a:spcAft>
                <a:spcPts val="0"/>
              </a:spcAft>
              <a:buNone/>
            </a:pPr>
            <a:r>
              <a:rPr lang="en-GB" sz="1600" b="0" i="0" u="none" strike="noStrike" cap="none" dirty="0">
                <a:latin typeface="Montserrat"/>
                <a:ea typeface="Montserrat"/>
                <a:cs typeface="Montserrat"/>
                <a:sym typeface="Montserrat"/>
              </a:rPr>
              <a:t>it tells the</a:t>
            </a:r>
            <a:r>
              <a:rPr lang="en-GB" sz="1600" b="1" i="0" u="none" strike="noStrike" cap="none" dirty="0">
                <a:latin typeface="Montserrat"/>
                <a:ea typeface="Montserrat"/>
                <a:cs typeface="Montserrat"/>
                <a:sym typeface="Montserrat"/>
              </a:rPr>
              <a:t> </a:t>
            </a:r>
            <a:r>
              <a:rPr lang="en-GB" sz="1600" b="0" i="0" u="none" strike="noStrike" cap="none" dirty="0">
                <a:latin typeface="Montserrat"/>
                <a:ea typeface="Montserrat"/>
                <a:cs typeface="Montserrat"/>
                <a:sym typeface="Montserrat"/>
              </a:rPr>
              <a:t>type to categorize the rooms</a:t>
            </a:r>
            <a:endParaRPr sz="1600" b="0" i="0" u="none" strike="noStrike" cap="none" dirty="0">
              <a:latin typeface="Gill Sans"/>
              <a:ea typeface="Gill Sans"/>
              <a:cs typeface="Gill Sans"/>
              <a:sym typeface="Gill Sans"/>
            </a:endParaRPr>
          </a:p>
          <a:p>
            <a:pPr marL="342900" marR="0" lvl="0" indent="-330200" algn="just" rtl="0">
              <a:lnSpc>
                <a:spcPct val="115000"/>
              </a:lnSpc>
              <a:spcBef>
                <a:spcPts val="0"/>
              </a:spcBef>
              <a:spcAft>
                <a:spcPts val="0"/>
              </a:spcAft>
              <a:buClr>
                <a:srgbClr val="000000"/>
              </a:buClr>
              <a:buSzPts val="1600"/>
              <a:buFont typeface="Noto Sans Symbols"/>
              <a:buChar char="❖"/>
            </a:pPr>
            <a:r>
              <a:rPr lang="en-GB" sz="1600" b="1" i="0" u="none" strike="noStrike" cap="none" dirty="0">
                <a:latin typeface="Montserrat"/>
                <a:ea typeface="Montserrat"/>
                <a:cs typeface="Montserrat"/>
                <a:sym typeface="Montserrat"/>
              </a:rPr>
              <a:t>Price</a:t>
            </a:r>
            <a:endParaRPr sz="1600" b="1" dirty="0">
              <a:latin typeface="Montserrat"/>
              <a:ea typeface="Montserrat"/>
              <a:cs typeface="Montserrat"/>
              <a:sym typeface="Montserrat"/>
            </a:endParaRPr>
          </a:p>
          <a:p>
            <a:pPr marL="457200" marR="0" lvl="0" indent="0" algn="just" rtl="0">
              <a:lnSpc>
                <a:spcPct val="115000"/>
              </a:lnSpc>
              <a:spcBef>
                <a:spcPts val="0"/>
              </a:spcBef>
              <a:spcAft>
                <a:spcPts val="0"/>
              </a:spcAft>
              <a:buNone/>
            </a:pPr>
            <a:r>
              <a:rPr lang="en-GB" sz="1600" b="0" i="0" u="none" strike="noStrike" cap="none" dirty="0">
                <a:latin typeface="Montserrat"/>
                <a:ea typeface="Montserrat"/>
                <a:cs typeface="Montserrat"/>
                <a:sym typeface="Montserrat"/>
              </a:rPr>
              <a:t>it gives the price of rooms according to </a:t>
            </a:r>
            <a:r>
              <a:rPr lang="en-GB" sz="1600" b="0" i="0" u="none" strike="noStrike" cap="none" dirty="0" err="1">
                <a:latin typeface="Montserrat"/>
                <a:ea typeface="Montserrat"/>
                <a:cs typeface="Montserrat"/>
                <a:sym typeface="Montserrat"/>
              </a:rPr>
              <a:t>room_type</a:t>
            </a:r>
            <a:endParaRPr sz="1600" b="0" i="0" u="none" strike="noStrike" cap="none" dirty="0">
              <a:latin typeface="Gill Sans"/>
              <a:ea typeface="Gill Sans"/>
              <a:cs typeface="Gill Sans"/>
              <a:sym typeface="Gill Sans"/>
            </a:endParaRPr>
          </a:p>
          <a:p>
            <a:pPr marL="342900" marR="0" lvl="0" indent="-330200" algn="just" rtl="0">
              <a:lnSpc>
                <a:spcPct val="115000"/>
              </a:lnSpc>
              <a:spcBef>
                <a:spcPts val="0"/>
              </a:spcBef>
              <a:spcAft>
                <a:spcPts val="0"/>
              </a:spcAft>
              <a:buClr>
                <a:srgbClr val="000000"/>
              </a:buClr>
              <a:buSzPts val="1600"/>
              <a:buFont typeface="Noto Sans Symbols"/>
              <a:buChar char="❖"/>
            </a:pPr>
            <a:r>
              <a:rPr lang="en-GB" sz="1600" b="1" i="0" u="none" strike="noStrike" cap="none" dirty="0" err="1">
                <a:latin typeface="Montserrat"/>
                <a:ea typeface="Montserrat"/>
                <a:cs typeface="Montserrat"/>
                <a:sym typeface="Montserrat"/>
              </a:rPr>
              <a:t>Minimum_nights</a:t>
            </a:r>
            <a:endParaRPr sz="1600" b="1" dirty="0">
              <a:latin typeface="Montserrat"/>
              <a:ea typeface="Montserrat"/>
              <a:cs typeface="Montserrat"/>
              <a:sym typeface="Montserrat"/>
            </a:endParaRPr>
          </a:p>
          <a:p>
            <a:pPr marL="457200" marR="0" lvl="0" indent="0" algn="just" rtl="0">
              <a:lnSpc>
                <a:spcPct val="115000"/>
              </a:lnSpc>
              <a:spcBef>
                <a:spcPts val="0"/>
              </a:spcBef>
              <a:spcAft>
                <a:spcPts val="0"/>
              </a:spcAft>
              <a:buNone/>
            </a:pPr>
            <a:r>
              <a:rPr lang="en-GB" sz="1600" b="0" i="0" u="none" strike="noStrike" cap="none" dirty="0">
                <a:latin typeface="Montserrat"/>
                <a:ea typeface="Montserrat"/>
                <a:cs typeface="Montserrat"/>
                <a:sym typeface="Montserrat"/>
              </a:rPr>
              <a:t>It gives the info about minimum nights required to stay in a single visit.</a:t>
            </a:r>
            <a:endParaRPr sz="1600" b="0" i="0" u="none" strike="noStrike" cap="none" dirty="0">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4"/>
          <p:cNvSpPr txBox="1"/>
          <p:nvPr/>
        </p:nvSpPr>
        <p:spPr>
          <a:xfrm>
            <a:off x="308345" y="583962"/>
            <a:ext cx="8357100" cy="4181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GB" sz="3000" b="1" dirty="0"/>
              <a:t>Data Exploration (variable name ):</a:t>
            </a:r>
            <a:endParaRPr dirty="0"/>
          </a:p>
          <a:p>
            <a:pPr marL="0" marR="0" lvl="0" indent="0" algn="l" rtl="0">
              <a:lnSpc>
                <a:spcPct val="100000"/>
              </a:lnSpc>
              <a:spcBef>
                <a:spcPts val="0"/>
              </a:spcBef>
              <a:spcAft>
                <a:spcPts val="0"/>
              </a:spcAft>
              <a:buNone/>
            </a:pPr>
            <a:endParaRPr sz="2100" i="0" u="none" strike="noStrike" cap="none" dirty="0"/>
          </a:p>
          <a:p>
            <a:pPr marL="342900" marR="0" lvl="0" indent="-330200" algn="just" rtl="0">
              <a:lnSpc>
                <a:spcPct val="100000"/>
              </a:lnSpc>
              <a:spcBef>
                <a:spcPts val="0"/>
              </a:spcBef>
              <a:spcAft>
                <a:spcPts val="0"/>
              </a:spcAft>
              <a:buClr>
                <a:srgbClr val="000000"/>
              </a:buClr>
              <a:buSzPts val="1800"/>
              <a:buChar char="❖"/>
            </a:pPr>
            <a:r>
              <a:rPr lang="en-GB" sz="1800" b="1" i="0" u="none" strike="noStrike" cap="none" dirty="0" err="1"/>
              <a:t>Number_of_reviews</a:t>
            </a:r>
            <a:endParaRPr sz="1800" b="1" dirty="0"/>
          </a:p>
          <a:p>
            <a:pPr marL="457200" marR="0" lvl="0" indent="0" algn="just" rtl="0">
              <a:lnSpc>
                <a:spcPct val="100000"/>
              </a:lnSpc>
              <a:spcBef>
                <a:spcPts val="0"/>
              </a:spcBef>
              <a:spcAft>
                <a:spcPts val="0"/>
              </a:spcAft>
              <a:buNone/>
            </a:pPr>
            <a:r>
              <a:rPr lang="en-GB" sz="1800" i="0" u="none" strike="noStrike" cap="none" dirty="0"/>
              <a:t>total count of reviews given by visitors.</a:t>
            </a:r>
            <a:endParaRPr sz="1800" i="0" u="none" strike="noStrike" cap="none" dirty="0"/>
          </a:p>
          <a:p>
            <a:pPr marL="342900" marR="0" lvl="0" indent="-330200" algn="just" rtl="0">
              <a:lnSpc>
                <a:spcPct val="100000"/>
              </a:lnSpc>
              <a:spcBef>
                <a:spcPts val="0"/>
              </a:spcBef>
              <a:spcAft>
                <a:spcPts val="0"/>
              </a:spcAft>
              <a:buClr>
                <a:srgbClr val="000000"/>
              </a:buClr>
              <a:buSzPts val="1800"/>
              <a:buChar char="❖"/>
            </a:pPr>
            <a:r>
              <a:rPr lang="en-GB" sz="1800" b="1" i="0" u="none" strike="noStrike" cap="none" dirty="0" err="1"/>
              <a:t>Last_review</a:t>
            </a:r>
            <a:endParaRPr sz="1800" b="1" dirty="0"/>
          </a:p>
          <a:p>
            <a:pPr marL="457200" marR="0" lvl="0" indent="0" algn="just" rtl="0">
              <a:lnSpc>
                <a:spcPct val="100000"/>
              </a:lnSpc>
              <a:spcBef>
                <a:spcPts val="0"/>
              </a:spcBef>
              <a:spcAft>
                <a:spcPts val="0"/>
              </a:spcAft>
              <a:buNone/>
            </a:pPr>
            <a:r>
              <a:rPr lang="en-GB" sz="1800" i="0" u="none" strike="noStrike" cap="none" dirty="0"/>
              <a:t>date of last review given.</a:t>
            </a:r>
            <a:endParaRPr sz="1800" b="1" i="0" u="none" strike="noStrike" cap="none" dirty="0"/>
          </a:p>
          <a:p>
            <a:pPr marL="342900" marR="0" lvl="0" indent="-330200" algn="just" rtl="0">
              <a:lnSpc>
                <a:spcPct val="100000"/>
              </a:lnSpc>
              <a:spcBef>
                <a:spcPts val="1000"/>
              </a:spcBef>
              <a:spcAft>
                <a:spcPts val="0"/>
              </a:spcAft>
              <a:buClr>
                <a:srgbClr val="000000"/>
              </a:buClr>
              <a:buSzPts val="1800"/>
              <a:buChar char="❖"/>
            </a:pPr>
            <a:r>
              <a:rPr lang="en-GB" sz="1800" b="1" i="0" u="none" strike="noStrike" cap="none" dirty="0" err="1"/>
              <a:t>Reviews_per_month</a:t>
            </a:r>
            <a:endParaRPr sz="1800" b="1" dirty="0"/>
          </a:p>
          <a:p>
            <a:pPr marL="457200" marR="0" lvl="0" indent="0" algn="just" rtl="0">
              <a:lnSpc>
                <a:spcPct val="100000"/>
              </a:lnSpc>
              <a:spcBef>
                <a:spcPts val="1000"/>
              </a:spcBef>
              <a:spcAft>
                <a:spcPts val="0"/>
              </a:spcAft>
              <a:buNone/>
            </a:pPr>
            <a:r>
              <a:rPr lang="en-GB" sz="1800" b="1" dirty="0"/>
              <a:t> </a:t>
            </a:r>
            <a:r>
              <a:rPr lang="en-GB" sz="1800" i="0" u="none" strike="noStrike" cap="none" dirty="0"/>
              <a:t>it gives rate of reviews given per month</a:t>
            </a:r>
            <a:endParaRPr sz="1800" i="0" u="none" strike="noStrike" cap="none" dirty="0"/>
          </a:p>
          <a:p>
            <a:pPr marL="342900" marR="0" lvl="0" indent="-342900" algn="just" rtl="0">
              <a:lnSpc>
                <a:spcPct val="100000"/>
              </a:lnSpc>
              <a:spcBef>
                <a:spcPts val="0"/>
              </a:spcBef>
              <a:spcAft>
                <a:spcPts val="0"/>
              </a:spcAft>
              <a:buClr>
                <a:srgbClr val="000000"/>
              </a:buClr>
              <a:buSzPts val="1800"/>
              <a:buChar char="❖"/>
            </a:pPr>
            <a:r>
              <a:rPr lang="en-GB" sz="1800" b="1" i="0" u="none" strike="noStrike" cap="none" dirty="0" err="1"/>
              <a:t>Calculated_host_listings_count</a:t>
            </a:r>
            <a:endParaRPr sz="1800" b="1" dirty="0"/>
          </a:p>
          <a:p>
            <a:pPr marL="457200" marR="0" lvl="0" indent="0" algn="just" rtl="0">
              <a:lnSpc>
                <a:spcPct val="100000"/>
              </a:lnSpc>
              <a:spcBef>
                <a:spcPts val="0"/>
              </a:spcBef>
              <a:spcAft>
                <a:spcPts val="0"/>
              </a:spcAft>
              <a:buNone/>
            </a:pPr>
            <a:r>
              <a:rPr lang="en-GB" sz="1800" i="0" u="none" strike="noStrike" cap="none" dirty="0"/>
              <a:t>it gives total no of listing registered under the host</a:t>
            </a:r>
            <a:endParaRPr sz="1800" i="0" u="none" strike="noStrike" cap="none" dirty="0"/>
          </a:p>
          <a:p>
            <a:pPr marL="285750" marR="0" lvl="0" indent="-285750" algn="just" rtl="0">
              <a:lnSpc>
                <a:spcPct val="100000"/>
              </a:lnSpc>
              <a:spcBef>
                <a:spcPts val="0"/>
              </a:spcBef>
              <a:spcAft>
                <a:spcPts val="0"/>
              </a:spcAft>
              <a:buClr>
                <a:srgbClr val="000000"/>
              </a:buClr>
              <a:buSzPts val="1800"/>
              <a:buChar char="❖"/>
            </a:pPr>
            <a:r>
              <a:rPr lang="en-GB" sz="1800" b="1" i="0" u="none" strike="noStrike" cap="none" dirty="0"/>
              <a:t>Availability_36</a:t>
            </a:r>
            <a:r>
              <a:rPr lang="en-GB" sz="1800" b="1" dirty="0"/>
              <a:t>5</a:t>
            </a:r>
            <a:endParaRPr sz="1800" b="1" dirty="0"/>
          </a:p>
          <a:p>
            <a:pPr marL="457200" marR="0" lvl="0" indent="0" algn="just" rtl="0">
              <a:lnSpc>
                <a:spcPct val="100000"/>
              </a:lnSpc>
              <a:spcBef>
                <a:spcPts val="0"/>
              </a:spcBef>
              <a:spcAft>
                <a:spcPts val="0"/>
              </a:spcAft>
              <a:buNone/>
            </a:pPr>
            <a:r>
              <a:rPr lang="en-GB" sz="1800" i="0" u="none" strike="noStrike" cap="none" dirty="0"/>
              <a:t>it gives the number of days for which a host is available in a year.</a:t>
            </a:r>
            <a:endParaRPr sz="1800" i="0" u="none" strike="noStrike" cap="none" dirty="0"/>
          </a:p>
          <a:p>
            <a:pPr marL="0" marR="0" lvl="0" indent="0" algn="just" rtl="0">
              <a:lnSpc>
                <a:spcPct val="100000"/>
              </a:lnSpc>
              <a:spcBef>
                <a:spcPts val="0"/>
              </a:spcBef>
              <a:spcAft>
                <a:spcPts val="0"/>
              </a:spcAft>
              <a:buNone/>
            </a:pPr>
            <a:r>
              <a:rPr lang="en-GB" sz="1800" b="0" i="0" u="none" strike="noStrike" cap="none" dirty="0">
                <a:latin typeface="Montserrat"/>
                <a:ea typeface="Montserrat"/>
                <a:cs typeface="Montserrat"/>
                <a:sym typeface="Montserrat"/>
              </a:rPr>
              <a:t>.</a:t>
            </a:r>
            <a:endParaRPr sz="1800" b="0" i="0" u="none" strike="noStrike" cap="none" dirty="0">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35"/>
          <p:cNvSpPr txBox="1"/>
          <p:nvPr/>
        </p:nvSpPr>
        <p:spPr>
          <a:xfrm>
            <a:off x="95694" y="0"/>
            <a:ext cx="8357100" cy="169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000" b="1" i="0" u="none" strike="noStrike" cap="none">
                <a:solidFill>
                  <a:schemeClr val="dk1"/>
                </a:solidFill>
                <a:latin typeface="Arial"/>
                <a:ea typeface="Arial"/>
                <a:cs typeface="Arial"/>
                <a:sym typeface="Arial"/>
              </a:rPr>
              <a:t>Data Cleaning :</a:t>
            </a:r>
            <a:r>
              <a:rPr lang="en-GB"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GB" sz="1800" b="1" i="0" u="none" strike="noStrike" cap="none">
                <a:solidFill>
                  <a:srgbClr val="000000"/>
                </a:solidFill>
                <a:latin typeface="Arial"/>
                <a:ea typeface="Arial"/>
                <a:cs typeface="Arial"/>
                <a:sym typeface="Arial"/>
              </a:rPr>
              <a:t>Fixing the null values</a:t>
            </a:r>
            <a:endParaRPr sz="1800" b="1"/>
          </a:p>
          <a:p>
            <a:pPr marL="0" marR="0" lvl="0" indent="0" algn="l" rtl="0">
              <a:lnSpc>
                <a:spcPct val="100000"/>
              </a:lnSpc>
              <a:spcBef>
                <a:spcPts val="0"/>
              </a:spcBef>
              <a:spcAft>
                <a:spcPts val="0"/>
              </a:spcAft>
              <a:buNone/>
            </a:pPr>
            <a:r>
              <a:rPr lang="en-GB" sz="1800" b="0" i="0" u="none" strike="noStrike" cap="none">
                <a:solidFill>
                  <a:srgbClr val="000000"/>
                </a:solidFill>
                <a:latin typeface="Arial"/>
                <a:ea typeface="Arial"/>
                <a:cs typeface="Arial"/>
                <a:sym typeface="Arial"/>
              </a:rPr>
              <a:t>We have drop the unnecessary null values like numbers_of_reviews, last review ,longitude, latitude and  reviews_per_month ( because it has not much meaning full values )   </a:t>
            </a:r>
            <a:r>
              <a:rPr lang="en-GB" sz="2000" b="0" i="0" u="none" strike="noStrike" cap="none">
                <a:solidFill>
                  <a:srgbClr val="000000"/>
                </a:solidFill>
                <a:latin typeface="Arial"/>
                <a:ea typeface="Arial"/>
                <a:cs typeface="Arial"/>
                <a:sym typeface="Arial"/>
              </a:rPr>
              <a:t>. </a:t>
            </a:r>
            <a:endParaRPr/>
          </a:p>
        </p:txBody>
      </p:sp>
      <p:pic>
        <p:nvPicPr>
          <p:cNvPr id="86" name="Google Shape;86;p35"/>
          <p:cNvPicPr preferRelativeResize="0"/>
          <p:nvPr/>
        </p:nvPicPr>
        <p:blipFill rotWithShape="1">
          <a:blip r:embed="rId3">
            <a:alphaModFix/>
          </a:blip>
          <a:srcRect l="-1" t="-1" r="52224" b="27439"/>
          <a:stretch/>
        </p:blipFill>
        <p:spPr>
          <a:xfrm>
            <a:off x="4572000" y="1785104"/>
            <a:ext cx="3553150" cy="2941954"/>
          </a:xfrm>
          <a:prstGeom prst="rect">
            <a:avLst/>
          </a:prstGeom>
          <a:noFill/>
          <a:ln>
            <a:noFill/>
          </a:ln>
        </p:spPr>
      </p:pic>
      <p:pic>
        <p:nvPicPr>
          <p:cNvPr id="87" name="Google Shape;87;p35"/>
          <p:cNvPicPr preferRelativeResize="0"/>
          <p:nvPr/>
        </p:nvPicPr>
        <p:blipFill rotWithShape="1">
          <a:blip r:embed="rId4">
            <a:alphaModFix/>
          </a:blip>
          <a:srcRect t="46" r="48228" b="23522"/>
          <a:stretch/>
        </p:blipFill>
        <p:spPr>
          <a:xfrm>
            <a:off x="205010" y="1785848"/>
            <a:ext cx="4039255" cy="2787322"/>
          </a:xfrm>
          <a:prstGeom prst="rect">
            <a:avLst/>
          </a:prstGeom>
          <a:noFill/>
          <a:ln>
            <a:noFill/>
          </a:ln>
        </p:spPr>
      </p:pic>
      <p:sp>
        <p:nvSpPr>
          <p:cNvPr id="88" name="Google Shape;88;p35"/>
          <p:cNvSpPr txBox="1"/>
          <p:nvPr/>
        </p:nvSpPr>
        <p:spPr>
          <a:xfrm>
            <a:off x="615523" y="4727058"/>
            <a:ext cx="261561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Before Cleaning the Data</a:t>
            </a:r>
            <a:endParaRPr/>
          </a:p>
        </p:txBody>
      </p:sp>
      <p:sp>
        <p:nvSpPr>
          <p:cNvPr id="89" name="Google Shape;89;p35"/>
          <p:cNvSpPr txBox="1"/>
          <p:nvPr/>
        </p:nvSpPr>
        <p:spPr>
          <a:xfrm>
            <a:off x="5139070" y="4727058"/>
            <a:ext cx="261561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After Cleaning the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6"/>
          <p:cNvSpPr txBox="1"/>
          <p:nvPr/>
        </p:nvSpPr>
        <p:spPr>
          <a:xfrm>
            <a:off x="0" y="489857"/>
            <a:ext cx="8420985"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dirty="0">
                <a:solidFill>
                  <a:schemeClr val="dk1"/>
                </a:solidFill>
              </a:rPr>
              <a:t>  </a:t>
            </a:r>
            <a:r>
              <a:rPr lang="en-GB" sz="2400" b="1" i="0" u="none" strike="noStrike" cap="none" dirty="0">
                <a:solidFill>
                  <a:schemeClr val="dk1"/>
                </a:solidFill>
                <a:latin typeface="Arial"/>
                <a:ea typeface="Arial"/>
                <a:cs typeface="Arial"/>
                <a:sym typeface="Arial"/>
              </a:rPr>
              <a:t>No of list made by host across Neighbourhood Group</a:t>
            </a:r>
            <a:endParaRPr sz="2000" dirty="0"/>
          </a:p>
        </p:txBody>
      </p:sp>
      <p:sp>
        <p:nvSpPr>
          <p:cNvPr id="95" name="Google Shape;95;p36"/>
          <p:cNvSpPr txBox="1"/>
          <p:nvPr/>
        </p:nvSpPr>
        <p:spPr>
          <a:xfrm>
            <a:off x="212271" y="1446000"/>
            <a:ext cx="3868479" cy="2939226"/>
          </a:xfrm>
          <a:prstGeom prst="rect">
            <a:avLst/>
          </a:prstGeom>
          <a:noFill/>
          <a:ln>
            <a:noFill/>
          </a:ln>
        </p:spPr>
        <p:txBody>
          <a:bodyPr spcFirstLastPara="1" wrap="square" lIns="91425" tIns="45700" rIns="91425" bIns="45700" anchor="t" anchorCtr="0">
            <a:spAutoFit/>
          </a:bodyPr>
          <a:lstStyle/>
          <a:p>
            <a:pPr marL="342900" marR="0" lvl="0" indent="-336550" algn="l" rtl="0">
              <a:lnSpc>
                <a:spcPct val="100000"/>
              </a:lnSpc>
              <a:spcBef>
                <a:spcPts val="0"/>
              </a:spcBef>
              <a:spcAft>
                <a:spcPts val="0"/>
              </a:spcAft>
              <a:buClr>
                <a:srgbClr val="000000"/>
              </a:buClr>
              <a:buSzPts val="1900"/>
              <a:buChar char="⮚"/>
            </a:pPr>
            <a:r>
              <a:rPr lang="en-GB" sz="1900" i="0" u="none" strike="noStrike" cap="none" dirty="0">
                <a:solidFill>
                  <a:srgbClr val="000000"/>
                </a:solidFill>
              </a:rPr>
              <a:t>It is observed that Manhattan has highest number of listing of 21661 which is 44.3% of total listing.</a:t>
            </a:r>
            <a:endParaRPr sz="1300" dirty="0"/>
          </a:p>
          <a:p>
            <a:pPr marL="342900" marR="0" lvl="0" indent="-336550" algn="l" rtl="0">
              <a:lnSpc>
                <a:spcPct val="100000"/>
              </a:lnSpc>
              <a:spcBef>
                <a:spcPts val="0"/>
              </a:spcBef>
              <a:spcAft>
                <a:spcPts val="0"/>
              </a:spcAft>
              <a:buClr>
                <a:srgbClr val="000000"/>
              </a:buClr>
              <a:buSzPts val="1900"/>
              <a:buChar char="⮚"/>
            </a:pPr>
            <a:r>
              <a:rPr lang="en-GB" sz="1900" i="0" u="none" strike="noStrike" cap="none" dirty="0">
                <a:solidFill>
                  <a:srgbClr val="000000"/>
                </a:solidFill>
              </a:rPr>
              <a:t>Brooklyn has second highest number of listing 20104 which is 41.1% of total listing.</a:t>
            </a:r>
            <a:endParaRPr sz="1300" dirty="0"/>
          </a:p>
          <a:p>
            <a:pPr marL="342900" marR="0" lvl="0" indent="-336550" algn="l" rtl="0">
              <a:lnSpc>
                <a:spcPct val="100000"/>
              </a:lnSpc>
              <a:spcBef>
                <a:spcPts val="0"/>
              </a:spcBef>
              <a:spcAft>
                <a:spcPts val="0"/>
              </a:spcAft>
              <a:buClr>
                <a:srgbClr val="000000"/>
              </a:buClr>
              <a:buSzPts val="1900"/>
              <a:buChar char="⮚"/>
            </a:pPr>
            <a:r>
              <a:rPr lang="en-GB" sz="1900" i="0" u="none" strike="noStrike" cap="none" dirty="0">
                <a:solidFill>
                  <a:srgbClr val="000000"/>
                </a:solidFill>
              </a:rPr>
              <a:t>Queens are at third place with 5666 listing and Bronx and Staten have least number of listing.</a:t>
            </a:r>
            <a:endParaRPr sz="1300"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2050" name="Picture 2">
            <a:extLst>
              <a:ext uri="{FF2B5EF4-FFF2-40B4-BE49-F238E27FC236}">
                <a16:creationId xmlns:a16="http://schemas.microsoft.com/office/drawing/2014/main" id="{11079241-BD98-9475-3EBB-A2509171C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479" y="951481"/>
            <a:ext cx="4648200" cy="4063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27</TotalTime>
  <Words>1307</Words>
  <Application>Microsoft Office PowerPoint</Application>
  <PresentationFormat>On-screen Show (16:9)</PresentationFormat>
  <Paragraphs>126</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 Rounded</vt:lpstr>
      <vt:lpstr>Tw Cen MT</vt:lpstr>
      <vt:lpstr>Montserrat</vt:lpstr>
      <vt:lpstr>Wingdings</vt:lpstr>
      <vt:lpstr>Arial</vt:lpstr>
      <vt:lpstr>Noto Sans Symbols</vt:lpstr>
      <vt:lpstr>Gill Sans</vt:lpstr>
      <vt:lpstr>Droplet</vt:lpstr>
      <vt:lpstr>Capstone Project Airbnb Bookings Analysis     BY  AGNIV PAUL  </vt:lpstr>
      <vt:lpstr>About the Airbnb Problem statement Data Exploration Data Cleaning Host and neighborhood group Location of neighborhood group Price distribution across neighborhood       Popular neighborhood by review Preferred room types Limitation Scope of Improvement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Airbnb Bookings Analysis  By Team :- Team Denver Team Member :- Sumit , Bhoomika Data Science Student Alma Better   </dc:title>
  <dc:creator>Arun</dc:creator>
  <cp:lastModifiedBy>Agniv Paul</cp:lastModifiedBy>
  <cp:revision>3</cp:revision>
  <dcterms:modified xsi:type="dcterms:W3CDTF">2023-07-14T15:14:19Z</dcterms:modified>
</cp:coreProperties>
</file>